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99"/>
    <a:srgbClr val="000D26"/>
    <a:srgbClr val="0066FF"/>
    <a:srgbClr val="CE2C20"/>
    <a:srgbClr val="9933FF"/>
    <a:srgbClr val="8000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35006-0B8A-4454-BC66-F754E6C59308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C953D-09CC-48B1-8332-061179EC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B94E6-37EB-4894-B056-40B6435407F9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AF898-ADE7-4F32-9A61-6AB356C3C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80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1008112"/>
          </a:xfrm>
        </p:spPr>
        <p:txBody>
          <a:bodyPr/>
          <a:lstStyle/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ОБРАЗОВАТЕЛЬНЫЙ ПРОЕКТ </a:t>
            </a:r>
            <a:b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НОЧЬ НАУКИ В ХАРЬКОВЕ – 2016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Листов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966592" cy="3902355"/>
          </a:xfrm>
        </p:spPr>
      </p:pic>
      <p:sp>
        <p:nvSpPr>
          <p:cNvPr id="12" name="Текст 11"/>
          <p:cNvSpPr>
            <a:spLocks noGrp="1"/>
          </p:cNvSpPr>
          <p:nvPr>
            <p:ph sz="half" idx="2"/>
          </p:nvPr>
        </p:nvSpPr>
        <p:spPr>
          <a:xfrm>
            <a:off x="4211960" y="5301209"/>
            <a:ext cx="4392488" cy="504056"/>
          </a:xfrm>
        </p:spPr>
        <p:txBody>
          <a:bodyPr/>
          <a:lstStyle/>
          <a:p>
            <a:pPr algn="ctr">
              <a:buNone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Дулова А.С., директор НМПЦ ДО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9" name="Picture 1" descr="C:\Documents and Settings\aga\Рабочий стол\Листовка на русском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090067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59492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568952" cy="136815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Цель проекта –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дальнейшее продвижение имиджа города на международной арене, пропаганда и развитие вузов как научных центров, ознакомление учащихся школ города с работой лучших из них.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Содержимое 8" descr="161950_000_96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924944"/>
            <a:ext cx="4207210" cy="2808312"/>
          </a:xfrm>
        </p:spPr>
      </p:pic>
      <p:pic>
        <p:nvPicPr>
          <p:cNvPr id="14" name="Содержимое 13" descr="174320_000_994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904928"/>
            <a:ext cx="4176464" cy="278779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ЦЕЛЬ</a:t>
            </a:r>
            <a:r>
              <a:rPr lang="uk-UA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ОБРАЗОВАТЕЛЬНОГО    ПРОЕКТА   </a:t>
            </a: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uk-UA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НОЧЬ   НАУКИ</a:t>
            </a: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ru-RU" sz="2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27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892480" cy="576064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18 высших учебных заведений города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ХННІ-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0874" y="4118102"/>
            <a:ext cx="304801" cy="310897"/>
          </a:xfrm>
        </p:spPr>
      </p:pic>
      <p:pic>
        <p:nvPicPr>
          <p:cNvPr id="5" name="Рисунок 4" descr="150px-Герб_НФа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157192"/>
            <a:ext cx="1321125" cy="1294704"/>
          </a:xfrm>
          <a:prstGeom prst="rect">
            <a:avLst/>
          </a:prstGeom>
        </p:spPr>
      </p:pic>
      <p:pic>
        <p:nvPicPr>
          <p:cNvPr id="6" name="Рисунок 5" descr="233px-Etalon-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1157094" cy="1152128"/>
          </a:xfrm>
          <a:prstGeom prst="rect">
            <a:avLst/>
          </a:prstGeom>
        </p:spPr>
      </p:pic>
      <p:pic>
        <p:nvPicPr>
          <p:cNvPr id="7" name="Рисунок 6" descr="280px-Эмблема_ХАИ-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89040"/>
            <a:ext cx="1302546" cy="1302546"/>
          </a:xfrm>
          <a:prstGeom prst="rect">
            <a:avLst/>
          </a:prstGeom>
        </p:spPr>
      </p:pic>
      <p:pic>
        <p:nvPicPr>
          <p:cNvPr id="8" name="Рисунок 7" descr="11390267_845365855538160_4400367958246957945_n-коп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9" y="2292141"/>
            <a:ext cx="1224136" cy="1224136"/>
          </a:xfrm>
          <a:prstGeom prst="rect">
            <a:avLst/>
          </a:prstGeom>
        </p:spPr>
      </p:pic>
      <p:pic>
        <p:nvPicPr>
          <p:cNvPr id="9" name="Рисунок 8" descr="imag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3717032"/>
            <a:ext cx="1368152" cy="1314381"/>
          </a:xfrm>
          <a:prstGeom prst="rect">
            <a:avLst/>
          </a:prstGeom>
        </p:spPr>
      </p:pic>
      <p:pic>
        <p:nvPicPr>
          <p:cNvPr id="10" name="Рисунок 9" descr="khduht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3717032"/>
            <a:ext cx="1224136" cy="1224136"/>
          </a:xfrm>
          <a:prstGeom prst="rect">
            <a:avLst/>
          </a:prstGeom>
        </p:spPr>
      </p:pic>
      <p:pic>
        <p:nvPicPr>
          <p:cNvPr id="11" name="Рисунок 10" descr="Khnadu23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3645024"/>
            <a:ext cx="1512168" cy="1512168"/>
          </a:xfrm>
          <a:prstGeom prst="rect">
            <a:avLst/>
          </a:prstGeom>
        </p:spPr>
      </p:pic>
      <p:pic>
        <p:nvPicPr>
          <p:cNvPr id="12" name="Рисунок 11" descr="KHNUS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3645024"/>
            <a:ext cx="1368152" cy="1368152"/>
          </a:xfrm>
          <a:prstGeom prst="rect">
            <a:avLst/>
          </a:prstGeom>
        </p:spPr>
      </p:pic>
      <p:pic>
        <p:nvPicPr>
          <p:cNvPr id="13" name="Рисунок 12" descr="KHVS23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3645024"/>
            <a:ext cx="1296144" cy="1296144"/>
          </a:xfrm>
          <a:prstGeom prst="rect">
            <a:avLst/>
          </a:prstGeom>
        </p:spPr>
      </p:pic>
      <p:pic>
        <p:nvPicPr>
          <p:cNvPr id="14" name="Рисунок 13" descr="logo(1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4008" y="2204864"/>
            <a:ext cx="1473954" cy="1452641"/>
          </a:xfrm>
          <a:prstGeom prst="rect">
            <a:avLst/>
          </a:prstGeom>
        </p:spPr>
      </p:pic>
      <p:pic>
        <p:nvPicPr>
          <p:cNvPr id="15" name="Рисунок 14" descr="med233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91680" y="2204864"/>
            <a:ext cx="1369389" cy="1369389"/>
          </a:xfrm>
          <a:prstGeom prst="rect">
            <a:avLst/>
          </a:prstGeom>
        </p:spPr>
      </p:pic>
      <p:pic>
        <p:nvPicPr>
          <p:cNvPr id="16" name="Рисунок 15" descr="NUA23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5085184"/>
            <a:ext cx="1440160" cy="1440160"/>
          </a:xfrm>
          <a:prstGeom prst="rect">
            <a:avLst/>
          </a:prstGeom>
        </p:spPr>
      </p:pic>
      <p:pic>
        <p:nvPicPr>
          <p:cNvPr id="17" name="Рисунок 16" descr="uipa_23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28184" y="5229200"/>
            <a:ext cx="1197302" cy="1197302"/>
          </a:xfrm>
          <a:prstGeom prst="rect">
            <a:avLst/>
          </a:prstGeom>
        </p:spPr>
      </p:pic>
      <p:pic>
        <p:nvPicPr>
          <p:cNvPr id="18" name="Рисунок 17" descr="Untitled-2_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91880" y="5085184"/>
            <a:ext cx="1403648" cy="1403648"/>
          </a:xfrm>
          <a:prstGeom prst="rect">
            <a:avLst/>
          </a:prstGeom>
        </p:spPr>
      </p:pic>
      <p:pic>
        <p:nvPicPr>
          <p:cNvPr id="19" name="Рисунок 18" descr="лого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75856" y="2276872"/>
            <a:ext cx="1222541" cy="1240879"/>
          </a:xfrm>
          <a:prstGeom prst="rect">
            <a:avLst/>
          </a:prstGeom>
        </p:spPr>
      </p:pic>
      <p:pic>
        <p:nvPicPr>
          <p:cNvPr id="20" name="Рисунок 19" descr="Лого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35696" y="5157192"/>
            <a:ext cx="1504524" cy="1319758"/>
          </a:xfrm>
          <a:prstGeom prst="rect">
            <a:avLst/>
          </a:prstGeom>
        </p:spPr>
      </p:pic>
      <p:pic>
        <p:nvPicPr>
          <p:cNvPr id="21" name="Рисунок 20" descr="ХИРЕ233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156176" y="2348880"/>
            <a:ext cx="1224136" cy="1224136"/>
          </a:xfrm>
          <a:prstGeom prst="rect">
            <a:avLst/>
          </a:prstGeom>
        </p:spPr>
      </p:pic>
      <p:pic>
        <p:nvPicPr>
          <p:cNvPr id="17410" name="Picture 2" descr="C:\Documents and Settings\aga\Мои документы\Мои рисунки\Ноч123html_files\ХННІ-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3425"/>
            <a:ext cx="304800" cy="311150"/>
          </a:xfrm>
          <a:prstGeom prst="rect">
            <a:avLst/>
          </a:prstGeom>
          <a:noFill/>
        </p:spPr>
      </p:pic>
      <p:pic>
        <p:nvPicPr>
          <p:cNvPr id="17411" name="Picture 3" descr="C:\Documents and Settings\aga\Мои документы\Мои рисунки\Ноч123html_files\ХННІ-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3425"/>
            <a:ext cx="304800" cy="311150"/>
          </a:xfrm>
          <a:prstGeom prst="rect">
            <a:avLst/>
          </a:prstGeom>
          <a:noFill/>
        </p:spPr>
      </p:pic>
      <p:pic>
        <p:nvPicPr>
          <p:cNvPr id="17412" name="Picture 4" descr="C:\Documents and Settings\aga\Мои документы\Мои рисунки\Ноч123html_files\ХННІ-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3425"/>
            <a:ext cx="304800" cy="31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Documents and Settings\aga\Мои документы\Мои рисунки\Ноч123html_files\ХННІ-копия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24328" y="5157192"/>
            <a:ext cx="1297614" cy="1324647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95536" y="188640"/>
            <a:ext cx="85065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УЧАСТНИКИ ПРОЕКТА «</a:t>
            </a:r>
            <a:r>
              <a:rPr lang="uk-UA" sz="26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НОЧЬ   НАУКИ – 2016</a:t>
            </a:r>
            <a:r>
              <a:rPr lang="ru-RU" sz="2600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2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576064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Дневная  часть  проекта  «Ночь  Науки»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352929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63"/>
                <a:gridCol w="3783805"/>
                <a:gridCol w="1259832"/>
                <a:gridCol w="1656184"/>
                <a:gridCol w="1296145"/>
              </a:tblGrid>
              <a:tr h="64732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ВУЗ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Время проведения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Место проведения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участников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45852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1" dirty="0" smtClean="0"/>
                        <a:t>1.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Харьковский национальный университет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городского хозяйства имени А.Н. Бекетова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Georgia" pitchFamily="18" charset="0"/>
                        </a:rPr>
                        <a:t>13 00 - 15 00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Центральный корпус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90 человек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647323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Харьковский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национальный университет имени В.Н. Каразина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13 00 - 15 00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Музей природы, Музей архитектуры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90 человек</a:t>
                      </a:r>
                    </a:p>
                  </a:txBody>
                  <a:tcPr anchor="ctr"/>
                </a:tc>
              </a:tr>
              <a:tr h="45852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Харьковский национальный медицинский университет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Georgia" pitchFamily="18" charset="0"/>
                        </a:rPr>
                        <a:t>13 00 - 15 00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Главный корпус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60 человек</a:t>
                      </a:r>
                    </a:p>
                  </a:txBody>
                  <a:tcPr anchor="ctr"/>
                </a:tc>
              </a:tr>
              <a:tr h="647323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Харьковский гуманитарный университет «Народная украинская академия»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Georgia" pitchFamily="18" charset="0"/>
                        </a:rPr>
                        <a:t>13 00 - 15 00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Столовая, открытая детская площадка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Georgia" pitchFamily="18" charset="0"/>
                        </a:rPr>
                        <a:t>120 человек</a:t>
                      </a:r>
                    </a:p>
                  </a:txBody>
                  <a:tcPr anchor="ctr"/>
                </a:tc>
              </a:tr>
              <a:tr h="647323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Харьковский национальный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автомобильно-  дорожный университет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Georgia" pitchFamily="18" charset="0"/>
                        </a:rPr>
                        <a:t>13 00 - 15 00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Внутренний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двор, фойе,            1 этаж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135 человек</a:t>
                      </a:r>
                    </a:p>
                  </a:txBody>
                  <a:tcPr anchor="ctr"/>
                </a:tc>
              </a:tr>
              <a:tr h="587095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Техническая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студия «Изобретатель»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Georgia" pitchFamily="18" charset="0"/>
                        </a:rPr>
                        <a:t>14 00 - 16 00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Проспект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Georgia" pitchFamily="18" charset="0"/>
                        </a:rPr>
                        <a:t>Гагарина,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43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eorgia" pitchFamily="18" charset="0"/>
                        </a:rPr>
                        <a:t>48 человек</a:t>
                      </a:r>
                    </a:p>
                  </a:txBody>
                  <a:tcPr anchor="ctr"/>
                </a:tc>
              </a:tr>
              <a:tr h="587095">
                <a:tc gridSpan="5"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Общее   количество   участников   –   543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ДЕТСКАЯ   ПРОГРАММА   ПРОЕКТА   </a:t>
            </a: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uk-UA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НОЧЬ  НАУКИ</a:t>
            </a: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22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22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</a:t>
            </a:r>
            <a:endParaRPr lang="ru-RU" sz="2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508918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</a:rPr>
              <a:t>МАРШРУТ   ПОСЕЩЕНИЯ   ВУЗОВ</a:t>
            </a:r>
            <a:endParaRPr lang="ru-RU" sz="22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Маршрутный л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908720"/>
            <a:ext cx="7473349" cy="54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85584" cy="5486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</a:rPr>
              <a:t>ВУЗЫ ПО 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1</a:t>
            </a:r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</a:rPr>
              <a:t> МАРШРУТУ</a:t>
            </a:r>
            <a:endParaRPr lang="ru-RU" sz="2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472608"/>
          </a:xfrm>
        </p:spPr>
        <p:txBody>
          <a:bodyPr/>
          <a:lstStyle/>
          <a:p>
            <a:pPr lvl="0">
              <a:lnSpc>
                <a:spcPct val="114000"/>
              </a:lnSpc>
              <a:buFont typeface="+mj-lt"/>
              <a:buAutoNum type="arabicPeriod"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Харьковский национальный университет имени В.Н. Каразина (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площадь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Свобод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ы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4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Font typeface="+mj-lt"/>
              <a:buAutoNum type="arabicPeriod"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Харьковский национальный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медицинский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университет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проспект Науки, 4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Font typeface="+mj-lt"/>
              <a:buAutoNum type="arabicPeriod"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Харьковский национальный университет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радиоэлектроники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проспект Науки, 14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Font typeface="+mj-lt"/>
              <a:buAutoNum type="arabicPeriod"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Харьковский национальный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экономический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университет имени Семена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Кузнеца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(проспект Науки, 9А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Font typeface="+mj-lt"/>
              <a:buAutoNum type="arabicPeriod"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Харьковский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государственный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университет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питания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торговли</a:t>
            </a: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улица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Клочковская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333)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6.    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Харьковский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учебно-научный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институт ГВУЗ «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Университет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банковского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дела»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(проспект Победы, 55)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7.   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Национальный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аэрокосмический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университет имени Н.Е.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Жуковского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«Харьковский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авиационный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институт»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улица Чкалова, 17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8.   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Национальный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фармацевтический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ун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верситет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улица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Валентиновская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2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9.    Харьковский национальный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педагогический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университет имени Г. С.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Сковороды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улица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Валентиновская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4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);</a:t>
            </a:r>
          </a:p>
          <a:p>
            <a:pPr lvl="0">
              <a:lnSpc>
                <a:spcPct val="114000"/>
              </a:lnSpc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10 . 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Украинская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государственная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академия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железнодорожного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транспорта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переулок Фейербаха, 7)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14000"/>
              </a:lnSpc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11. 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Украинская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инженерно-педагогическая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академия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улица Университетская, 16);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4000"/>
              </a:lnSpc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12.  Харьковский национальный университет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внутренних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дел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проспект Ландау, 27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uk-UA" sz="1600" b="1" dirty="0" smtClean="0"/>
              <a:t>.</a:t>
            </a:r>
            <a:endParaRPr lang="ru-RU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6206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</a:rPr>
              <a:t>ВУЗЫ  ПО  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2</a:t>
            </a:r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</a:rPr>
              <a:t>  МАРШРУТУ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4680520"/>
          </a:xfrm>
        </p:spPr>
        <p:txBody>
          <a:bodyPr/>
          <a:lstStyle/>
          <a:p>
            <a:pPr lvl="0">
              <a:lnSpc>
                <a:spcPct val="11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Харьковский национальный университет имени В.Н. Каразина. Музей Природы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(улица Тринклера, 8)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</a:p>
          <a:p>
            <a:pPr lvl="0">
              <a:lnSpc>
                <a:spcPct val="114000"/>
              </a:lnSpc>
              <a:spcAft>
                <a:spcPts val="3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2.    Харьковский национальный автомобильно-дорожный университет                               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улица Ярослава Мудрого, 25);</a:t>
            </a:r>
          </a:p>
          <a:p>
            <a:pPr lvl="0">
              <a:lnSpc>
                <a:spcPct val="114000"/>
              </a:lnSpc>
              <a:spcAft>
                <a:spcPts val="3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3.    Харьковский национальный технический университет сельского хозяйства имени Петра Василенко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(улица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Алчевских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44);</a:t>
            </a:r>
          </a:p>
          <a:p>
            <a:pPr lvl="0">
              <a:lnSpc>
                <a:spcPct val="114000"/>
              </a:lnSpc>
              <a:spcAft>
                <a:spcPts val="3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4.    Харьковский гуманитарный университет «Народная украинская академия»                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(улица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Лермонтовская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27);</a:t>
            </a:r>
          </a:p>
          <a:p>
            <a:pPr lvl="0">
              <a:lnSpc>
                <a:spcPct val="114000"/>
              </a:lnSpc>
              <a:spcAft>
                <a:spcPts val="3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5.    Национальный технический университет «Харьковский политехнический институт»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(улица Кирпичева, 21);</a:t>
            </a:r>
          </a:p>
          <a:p>
            <a:pPr lvl="0">
              <a:lnSpc>
                <a:spcPct val="114000"/>
              </a:lnSpc>
              <a:spcAft>
                <a:spcPts val="3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6.    Харьковский национальный университет городского хозяйства имени А.Н. Бекетова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(улица Маршала Бажанова, 12);</a:t>
            </a:r>
          </a:p>
          <a:p>
            <a:pPr lvl="0">
              <a:lnSpc>
                <a:spcPct val="114000"/>
              </a:lnSpc>
              <a:spcAft>
                <a:spcPts val="3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7.    Харьковский планетарий имени Ю.А. Гагарина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(переулок Кравцова, 15).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Участие в проекте «Ночь науки»</a:t>
            </a:r>
            <a:b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общеобразовательных учебных заведений  города Харькова»</a:t>
            </a:r>
            <a:endParaRPr lang="ru-RU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424935" cy="563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4621919"/>
                <a:gridCol w="2074824"/>
              </a:tblGrid>
              <a:tr h="4511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eorgia" pitchFamily="18" charset="0"/>
                        </a:rPr>
                        <a:t>Район,  общее количество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 marL="92367" marR="92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eorgia" pitchFamily="18" charset="0"/>
                        </a:rPr>
                        <a:t>Маршрут №1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 marL="92367" marR="923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eorgia" pitchFamily="18" charset="0"/>
                        </a:rPr>
                        <a:t>Маршрут №2</a:t>
                      </a:r>
                      <a:endParaRPr lang="ru-RU" sz="1100" dirty="0">
                        <a:latin typeface="Georgia" pitchFamily="18" charset="0"/>
                      </a:endParaRPr>
                    </a:p>
                  </a:txBody>
                  <a:tcPr marL="92367" marR="92367" anchor="ctr"/>
                </a:tc>
              </a:tr>
              <a:tr h="585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Шевченковский –</a:t>
                      </a:r>
                      <a:r>
                        <a:rPr lang="ru-RU" sz="11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6, 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 №45,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47, ХЛ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89, 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№105, ХСШ №109, ХГ №116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, , ХООШ №125 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 №132, ХООШ №147, ХЛ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149,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150, 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№159, ХГ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169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 №51</a:t>
                      </a:r>
                    </a:p>
                  </a:txBody>
                  <a:tcPr marL="68580" marR="68580" marT="0" marB="0" anchor="ctr"/>
                </a:tc>
              </a:tr>
              <a:tr h="720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Новобаварский –</a:t>
                      </a:r>
                      <a:r>
                        <a:rPr lang="ru-RU" sz="11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7 </a:t>
                      </a:r>
                      <a:endParaRPr lang="ru-RU" sz="11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  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№28,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ХГ№39, ХООШ 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№54,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59,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65, ХООШ</a:t>
                      </a:r>
                      <a:r>
                        <a:rPr lang="ru-RU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№153,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</a:t>
                      </a:r>
                      <a:r>
                        <a:rPr lang="ru-RU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№162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Киевский –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15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ХТЛ №9,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№16,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№17,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№37, ХООШ №52, ХГ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№55,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№100, ХЛ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№107,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№164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, ХСШ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166, ХГ №172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ХПЛ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№4,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№5,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№36</a:t>
                      </a:r>
                    </a:p>
                  </a:txBody>
                  <a:tcPr marL="68580" marR="68580" marT="0" marB="0" anchor="ctr"/>
                </a:tc>
              </a:tr>
              <a:tr h="3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Слободской  – 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46, ХГ №82, ХСШ 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114, ХТЛ №173, ХГ №178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83,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№151</a:t>
                      </a:r>
                    </a:p>
                  </a:txBody>
                  <a:tcPr marL="68580" marR="68580" marT="0" marB="0" anchor="ctr"/>
                </a:tc>
              </a:tr>
              <a:tr h="3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Холодногорский 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1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 №108, ХГ №152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 №13, ХСШ №18,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ХООШ№87,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№126</a:t>
                      </a:r>
                    </a:p>
                  </a:txBody>
                  <a:tcPr marL="68580" marR="68580" marT="0" marB="0" anchor="ctr"/>
                </a:tc>
              </a:tr>
              <a:tr h="3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Московский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 №3, ХООШ №19, ХООШ №30, ХООШ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123,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124,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№139, ХООШ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142,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 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143, №144 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</a:t>
                      </a:r>
                      <a:r>
                        <a:rPr lang="ru-RU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1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140, ХЛ</a:t>
                      </a:r>
                      <a:r>
                        <a:rPr lang="ru-RU" sz="1100" b="1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№141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Индустриальный –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№70, ХСШ №85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 №75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Немышлянский – 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5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14,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ХЛ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№161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24,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72,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 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№73,</a:t>
                      </a:r>
                    </a:p>
                  </a:txBody>
                  <a:tcPr marL="68580" marR="68580" marT="0" marB="0" anchor="ctr"/>
                </a:tc>
              </a:tr>
              <a:tr h="3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Основянский – 5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ХООШ №10, ХГ №12,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ХГ№ 34, 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№35, ХООШ №53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ХСШ №66, ХООШ</a:t>
                      </a: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120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Городская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сеть –</a:t>
                      </a:r>
                      <a:r>
                        <a:rPr lang="ru-RU" sz="11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ХФМЛ №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27,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ХУЛ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72008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FF00"/>
                </a:solidFill>
                <a:latin typeface="Georgia" pitchFamily="18" charset="0"/>
              </a:rPr>
              <a:t>ПОРУЧЕНИЯ:</a:t>
            </a:r>
            <a:endParaRPr lang="ru-RU" sz="22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472608"/>
          </a:xfrm>
        </p:spPr>
        <p:txBody>
          <a:bodyPr/>
          <a:lstStyle/>
          <a:p>
            <a:pPr marL="271463" indent="-1588" algn="just">
              <a:buNone/>
              <a:tabLst>
                <a:tab pos="271463" algn="l"/>
              </a:tabLst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Управлениям образования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администраций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районов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Харьковского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городского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совета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:</a:t>
            </a:r>
          </a:p>
          <a:p>
            <a:pPr marL="614362" algn="just">
              <a:buNone/>
              <a:tabLst>
                <a:tab pos="271463" algn="l"/>
              </a:tabLst>
              <a:defRPr/>
            </a:pPr>
            <a:endParaRPr lang="uk-UA" sz="1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273050" indent="-1588" algn="just">
              <a:buNone/>
              <a:tabLst>
                <a:tab pos="271463" algn="l"/>
              </a:tabLst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1.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Разместить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информацию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о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проекте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Ночь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Науки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                          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на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официальных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сайтах управлений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образований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учебных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заведений.</a:t>
            </a:r>
          </a:p>
          <a:p>
            <a:pPr marL="273050" indent="-1588" algn="r" defTabSz="2890838"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          До 15.09.2016</a:t>
            </a:r>
          </a:p>
          <a:p>
            <a:pPr marL="273050" indent="-1588" algn="just" defTabSz="2890838"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2. Провести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информационно-разъяснительную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работу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по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вопросам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организации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проведения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проекта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участия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в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нем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общеобразовательных учебных заведений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города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 marL="273050" indent="-1588" algn="r" defTabSz="2890838"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           До 24.09.2016</a:t>
            </a:r>
          </a:p>
          <a:p>
            <a:pPr marL="273050" indent="-1588" algn="just" defTabSz="2890838"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3.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Обеспечить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участие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общеобразовательных учебных заведений    в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проекте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Ночь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Науки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 marL="273050" indent="-1588" algn="r" defTabSz="2890838"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       24.09.2016</a:t>
            </a:r>
          </a:p>
          <a:p>
            <a:pPr marL="273050" indent="-1588" algn="just" defTabSz="2890838"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4. Назначить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отвественных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за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сохранение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жизни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и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здоровья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учеников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общеобразовательных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учебных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заведений –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участников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проекта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 marL="273050" indent="-1588" algn="r" defTabSz="2890838">
              <a:buNone/>
              <a:defRPr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    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24.09.2016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638</Words>
  <Application>Microsoft Office PowerPoint</Application>
  <PresentationFormat>Экран (4:3)</PresentationFormat>
  <Paragraphs>112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ОБРАЗОВАТЕЛЬНЫЙ ПРОЕКТ  «НОЧЬ НАУКИ В ХАРЬКОВЕ – 2016»</vt:lpstr>
      <vt:lpstr>Цель проекта – дальнейшее продвижение имиджа города на международной арене, пропаганда и развитие вузов как научных центров, ознакомление учащихся школ города с работой лучших из них.</vt:lpstr>
      <vt:lpstr>18 высших учебных заведений города</vt:lpstr>
      <vt:lpstr> Дневная  часть  проекта  «Ночь  Науки» </vt:lpstr>
      <vt:lpstr>МАРШРУТ   ПОСЕЩЕНИЯ   ВУЗОВ</vt:lpstr>
      <vt:lpstr>  ВУЗЫ ПО 1 МАРШРУТУ</vt:lpstr>
      <vt:lpstr> ВУЗЫ  ПО  2  МАРШРУТУ</vt:lpstr>
      <vt:lpstr>Участие в проекте «Ночь науки»  общеобразовательных учебных заведений  города Харькова»</vt:lpstr>
      <vt:lpstr>ПОРУЧЕНИЯ: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sergeeva</cp:lastModifiedBy>
  <cp:revision>93</cp:revision>
  <dcterms:created xsi:type="dcterms:W3CDTF">2014-06-24T15:51:35Z</dcterms:created>
  <dcterms:modified xsi:type="dcterms:W3CDTF">2016-09-15T06:18:47Z</dcterms:modified>
</cp:coreProperties>
</file>