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82" r:id="rId3"/>
    <p:sldId id="279" r:id="rId4"/>
    <p:sldId id="280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2021-2022\&#1056;&#1110;&#1095;&#1085;&#1080;&#1081;\&#1088;&#108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2021-2022\&#1056;&#1110;&#1095;&#1085;&#1080;&#1081;\&#1088;&#108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>
                <a:solidFill>
                  <a:srgbClr val="FFFF00"/>
                </a:solidFill>
              </a:rPr>
              <a:t>Місце</a:t>
            </a:r>
            <a:r>
              <a:rPr lang="ru-RU" dirty="0">
                <a:solidFill>
                  <a:srgbClr val="FFFF00"/>
                </a:solidFill>
              </a:rPr>
              <a:t> ХГ №12 в рейтингу </a:t>
            </a:r>
            <a:r>
              <a:rPr lang="ru-RU" dirty="0" err="1">
                <a:solidFill>
                  <a:srgbClr val="FFFF00"/>
                </a:solidFill>
              </a:rPr>
              <a:t>Харкова</a:t>
            </a:r>
            <a:r>
              <a:rPr lang="ru-RU" dirty="0">
                <a:solidFill>
                  <a:srgbClr val="FFFF00"/>
                </a:solidFill>
              </a:rPr>
              <a:t> за результатами ЗНО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н. р.</c:v>
                </c:pt>
                <c:pt idx="1">
                  <c:v>2019 н. р</c:v>
                </c:pt>
                <c:pt idx="2">
                  <c:v>2020 н. р</c:v>
                </c:pt>
                <c:pt idx="3">
                  <c:v>2021 н. 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</c:v>
                </c:pt>
                <c:pt idx="1">
                  <c:v>93</c:v>
                </c:pt>
                <c:pt idx="2">
                  <c:v>56</c:v>
                </c:pt>
                <c:pt idx="3">
                  <c:v>121</c:v>
                </c:pt>
              </c:numCache>
            </c:numRef>
          </c:val>
        </c:ser>
        <c:dLbls>
          <c:showVal val="1"/>
        </c:dLbls>
        <c:shape val="cylinder"/>
        <c:axId val="123038336"/>
        <c:axId val="123161600"/>
        <c:axId val="0"/>
      </c:bar3DChart>
      <c:catAx>
        <c:axId val="123038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23161600"/>
        <c:crosses val="autoZero"/>
        <c:auto val="1"/>
        <c:lblAlgn val="ctr"/>
        <c:lblOffset val="100"/>
      </c:catAx>
      <c:valAx>
        <c:axId val="1231616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3038336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lvl="0">
              <a:defRPr b="1" i="0">
                <a:solidFill>
                  <a:srgbClr val="000000"/>
                </a:solidFill>
                <a:latin typeface="Roboto"/>
              </a:defRPr>
            </a:pPr>
            <a:r>
              <a:rPr lang="ru-RU" b="1" i="0">
                <a:solidFill>
                  <a:srgbClr val="000000"/>
                </a:solidFill>
                <a:latin typeface="Roboto"/>
              </a:rPr>
              <a:t>Середній бал учнів 4-В, 5-11-х класів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4F81BD"/>
            </a:solidFill>
            <a:ln cmpd="sng">
              <a:solidFill>
                <a:srgbClr val="000000"/>
              </a:solidFill>
            </a:ln>
          </c:spPr>
          <c:dLbls>
            <c:txPr>
              <a:bodyPr/>
              <a:lstStyle/>
              <a:p>
                <a:pPr lvl="0"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'Успішність річний'!$A$31:$A$33</c:f>
              <c:strCache>
                <c:ptCount val="3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</c:strCache>
            </c:strRef>
          </c:cat>
          <c:val>
            <c:numRef>
              <c:f>'Успішність річний'!$B$31:$B$33</c:f>
              <c:numCache>
                <c:formatCode>0.00</c:formatCode>
                <c:ptCount val="3"/>
                <c:pt idx="0" formatCode="General">
                  <c:v>8.56</c:v>
                </c:pt>
                <c:pt idx="1">
                  <c:v>8.57</c:v>
                </c:pt>
                <c:pt idx="2">
                  <c:v>8.6</c:v>
                </c:pt>
              </c:numCache>
            </c:numRef>
          </c:val>
        </c:ser>
        <c:shape val="box"/>
        <c:axId val="121043968"/>
        <c:axId val="121128064"/>
        <c:axId val="0"/>
      </c:bar3DChart>
      <c:catAx>
        <c:axId val="121043968"/>
        <c:scaling>
          <c:orientation val="minMax"/>
        </c:scaling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ru-RU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ru-RU"/>
          </a:p>
        </c:txPr>
        <c:crossAx val="121128064"/>
        <c:crosses val="autoZero"/>
        <c:lblAlgn val="ctr"/>
        <c:lblOffset val="100"/>
      </c:catAx>
      <c:valAx>
        <c:axId val="121128064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ru-RU"/>
              </a:p>
            </c:rich>
          </c:tx>
          <c:layout/>
        </c:title>
        <c:numFmt formatCode="General" sourceLinked="1"/>
        <c:maj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ru-RU"/>
          </a:p>
        </c:txPr>
        <c:crossAx val="121043968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/>
      <c:txPr>
        <a:bodyPr/>
        <a:lstStyle/>
        <a:p>
          <a:pPr lvl="0">
            <a:defRPr b="0">
              <a:solidFill>
                <a:srgbClr val="000000"/>
              </a:solidFill>
              <a:latin typeface="Roboto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Підсумки 2020/2021 навчального 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AutoShape 2" descr="Підсумки навчального року з Albion Education | Albion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8203" t="38086" r="9765" b="39209"/>
          <a:stretch>
            <a:fillRect/>
          </a:stretch>
        </p:blipFill>
        <p:spPr bwMode="auto">
          <a:xfrm>
            <a:off x="214282" y="142852"/>
            <a:ext cx="87154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21094" t="10254" r="3906" b="42138"/>
          <a:stretch>
            <a:fillRect/>
          </a:stretch>
        </p:blipFill>
        <p:spPr bwMode="auto">
          <a:xfrm>
            <a:off x="357158" y="2357430"/>
            <a:ext cx="8643998" cy="438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8203" t="38086" r="9765" b="38476"/>
          <a:stretch>
            <a:fillRect/>
          </a:stretch>
        </p:blipFill>
        <p:spPr bwMode="auto">
          <a:xfrm>
            <a:off x="142843" y="142852"/>
            <a:ext cx="875115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21094" t="10254" r="3906" b="25292"/>
          <a:stretch>
            <a:fillRect/>
          </a:stretch>
        </p:blipFill>
        <p:spPr bwMode="auto">
          <a:xfrm>
            <a:off x="214282" y="2143116"/>
            <a:ext cx="87154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8203" t="39014" r="9765" b="39013"/>
          <a:stretch>
            <a:fillRect/>
          </a:stretch>
        </p:blipFill>
        <p:spPr bwMode="auto">
          <a:xfrm>
            <a:off x="285720" y="214290"/>
            <a:ext cx="86439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21094" t="10254" r="3906" b="23828"/>
          <a:stretch>
            <a:fillRect/>
          </a:stretch>
        </p:blipFill>
        <p:spPr bwMode="auto">
          <a:xfrm>
            <a:off x="285720" y="2357431"/>
            <a:ext cx="86439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8203" t="38086" r="9765" b="38476"/>
          <a:stretch>
            <a:fillRect/>
          </a:stretch>
        </p:blipFill>
        <p:spPr bwMode="auto">
          <a:xfrm>
            <a:off x="142844" y="214290"/>
            <a:ext cx="8786874" cy="186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21680" t="10254" r="3906" b="33154"/>
          <a:stretch>
            <a:fillRect/>
          </a:stretch>
        </p:blipFill>
        <p:spPr bwMode="auto">
          <a:xfrm>
            <a:off x="285720" y="2071678"/>
            <a:ext cx="87154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23438" r="9765" b="53857"/>
          <a:stretch>
            <a:fillRect/>
          </a:stretch>
        </p:blipFill>
        <p:spPr bwMode="auto">
          <a:xfrm>
            <a:off x="285720" y="214290"/>
            <a:ext cx="87109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21094" t="10986" r="3906" b="63379"/>
          <a:stretch>
            <a:fillRect/>
          </a:stretch>
        </p:blipFill>
        <p:spPr bwMode="auto">
          <a:xfrm>
            <a:off x="214282" y="2357430"/>
            <a:ext cx="87154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20508" r="43750" b="37744"/>
          <a:stretch>
            <a:fillRect/>
          </a:stretch>
        </p:blipFill>
        <p:spPr bwMode="auto">
          <a:xfrm>
            <a:off x="142845" y="285728"/>
            <a:ext cx="8824472" cy="523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3428992" y="1214422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3357554" y="1357298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>
            <a:off x="3357554" y="214311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3357554" y="2285992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3286116" y="2786058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3357554" y="2928934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3357554" y="307181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3357554" y="342900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3357554" y="3714752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3357554" y="392906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3357554" y="4572008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3357554" y="557214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4357686" y="464344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758" t="27100" r="43750" b="22363"/>
          <a:stretch>
            <a:fillRect/>
          </a:stretch>
        </p:blipFill>
        <p:spPr bwMode="auto">
          <a:xfrm>
            <a:off x="714348" y="357166"/>
            <a:ext cx="828059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Соединительная линия уступом 4"/>
          <p:cNvCxnSpPr/>
          <p:nvPr/>
        </p:nvCxnSpPr>
        <p:spPr>
          <a:xfrm>
            <a:off x="3571868" y="1571612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>
            <a:off x="3500430" y="214311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3500430" y="3500438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3500430" y="500063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>
            <a:off x="4500562" y="142873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4500562" y="235743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4429124" y="557214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4429124" y="592933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6000760" y="3500438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758" t="32422" r="44433" b="29492"/>
          <a:stretch>
            <a:fillRect/>
          </a:stretch>
        </p:blipFill>
        <p:spPr bwMode="auto">
          <a:xfrm>
            <a:off x="357158" y="642918"/>
            <a:ext cx="87051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Соединительная линия уступом 4"/>
          <p:cNvCxnSpPr/>
          <p:nvPr/>
        </p:nvCxnSpPr>
        <p:spPr>
          <a:xfrm>
            <a:off x="2285984" y="142873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>
            <a:off x="3428992" y="2214554"/>
            <a:ext cx="357190" cy="1588"/>
          </a:xfrm>
          <a:prstGeom prst="bentConnector3">
            <a:avLst>
              <a:gd name="adj1" fmla="val 2672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3428992" y="2357430"/>
            <a:ext cx="357190" cy="1588"/>
          </a:xfrm>
          <a:prstGeom prst="bentConnector3">
            <a:avLst>
              <a:gd name="adj1" fmla="val 4482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3357554" y="271462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3428992" y="321468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3357554" y="3357562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3357554" y="4214818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3428992" y="450057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3357554" y="485776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3357554" y="5143512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4357686" y="235743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4357686" y="4714884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4357686" y="5000636"/>
            <a:ext cx="357190" cy="1588"/>
          </a:xfrm>
          <a:prstGeom prst="bentConnector3">
            <a:avLst>
              <a:gd name="adj1" fmla="val 9396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>
            <a:off x="5214942" y="1428736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>
            <a:off x="5286380" y="235743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5214942" y="271462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5286380" y="4214818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>
            <a:off x="5214942" y="4500570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>
            <a:off x="5214942" y="4714884"/>
            <a:ext cx="35719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981075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Найголовніше в освіті — це людина. Людина, яка розпалює у вас допитливість, яка годує вашу допитливість...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uk-UA" smtClean="0"/>
              <a:t>Стів Джобс</a:t>
            </a:r>
            <a:endParaRPr lang="ru-RU" smtClean="0"/>
          </a:p>
        </p:txBody>
      </p:sp>
      <p:sp>
        <p:nvSpPr>
          <p:cNvPr id="24579" name="AutoShape 7" descr="Стив Джобс (книга) — Википедия"/>
          <p:cNvSpPr>
            <a:spLocks noChangeAspect="1" noChangeArrowheads="1"/>
          </p:cNvSpPr>
          <p:nvPr/>
        </p:nvSpPr>
        <p:spPr bwMode="auto">
          <a:xfrm>
            <a:off x="3886200" y="2366963"/>
            <a:ext cx="1371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0" name="Picture 9" descr="Стив Джобс (книга)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32035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85720" y="37861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6215074" y="785794"/>
            <a:ext cx="2143140" cy="1071570"/>
          </a:xfrm>
          <a:prstGeom prst="wedgeRoundRectCallout">
            <a:avLst>
              <a:gd name="adj1" fmla="val -80676"/>
              <a:gd name="adj2" fmla="val 165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Чи об’єктивно оцінюємо, дивлячись на </a:t>
            </a:r>
            <a:r>
              <a:rPr lang="uk-UA" sz="2800" b="1" dirty="0" err="1" smtClean="0">
                <a:solidFill>
                  <a:srgbClr val="FFFF00"/>
                </a:solidFill>
              </a:rPr>
              <a:t>резутати</a:t>
            </a:r>
            <a:r>
              <a:rPr lang="uk-UA" sz="2800" b="1" dirty="0" smtClean="0">
                <a:solidFill>
                  <a:srgbClr val="FFFF00"/>
                </a:solidFill>
              </a:rPr>
              <a:t> ЗНО?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57554" y="4643446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Chart 6"/>
          <p:cNvGraphicFramePr/>
          <p:nvPr/>
        </p:nvGraphicFramePr>
        <p:xfrm>
          <a:off x="357158" y="357166"/>
          <a:ext cx="5419725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1000108"/>
          <a:ext cx="5715040" cy="4643470"/>
        </p:xfrm>
        <a:graphic>
          <a:graphicData uri="http://schemas.openxmlformats.org/drawingml/2006/table">
            <a:tbl>
              <a:tblPr/>
              <a:tblGrid>
                <a:gridCol w="1561354"/>
                <a:gridCol w="1338303"/>
                <a:gridCol w="1338303"/>
                <a:gridCol w="1477080"/>
              </a:tblGrid>
              <a:tr h="738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Складало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склав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Більше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1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Укр.мова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Історія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Фізика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Хімія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Біологія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Географія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Англійська мова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Французька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42676" r="9765" b="32421"/>
          <a:stretch>
            <a:fillRect/>
          </a:stretch>
        </p:blipFill>
        <p:spPr bwMode="auto">
          <a:xfrm>
            <a:off x="142844" y="142852"/>
            <a:ext cx="87154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852" t="10449" r="3906" b="36816"/>
          <a:stretch>
            <a:fillRect/>
          </a:stretch>
        </p:blipFill>
        <p:spPr bwMode="auto">
          <a:xfrm>
            <a:off x="357158" y="2571744"/>
            <a:ext cx="857259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43946" r="9179" b="28222"/>
          <a:stretch>
            <a:fillRect/>
          </a:stretch>
        </p:blipFill>
        <p:spPr bwMode="auto">
          <a:xfrm>
            <a:off x="214282" y="285728"/>
            <a:ext cx="8715436" cy="221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2266" t="10254" r="3906" b="35351"/>
          <a:stretch>
            <a:fillRect/>
          </a:stretch>
        </p:blipFill>
        <p:spPr bwMode="auto">
          <a:xfrm>
            <a:off x="214282" y="2571744"/>
            <a:ext cx="87154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8203" t="42481" r="9765" b="34081"/>
          <a:stretch>
            <a:fillRect/>
          </a:stretch>
        </p:blipFill>
        <p:spPr bwMode="auto">
          <a:xfrm>
            <a:off x="214282" y="285728"/>
            <a:ext cx="87511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22266" t="10254" r="3906" b="23828"/>
          <a:stretch>
            <a:fillRect/>
          </a:stretch>
        </p:blipFill>
        <p:spPr bwMode="auto">
          <a:xfrm>
            <a:off x="285720" y="2357430"/>
            <a:ext cx="871546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8203" t="43213" r="9765" b="34082"/>
          <a:stretch>
            <a:fillRect/>
          </a:stretch>
        </p:blipFill>
        <p:spPr bwMode="auto">
          <a:xfrm>
            <a:off x="214282" y="214290"/>
            <a:ext cx="87868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1680" t="10254" r="3906" b="28955"/>
          <a:stretch>
            <a:fillRect/>
          </a:stretch>
        </p:blipFill>
        <p:spPr bwMode="auto">
          <a:xfrm>
            <a:off x="285720" y="2428868"/>
            <a:ext cx="86439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7617" t="37354" r="9179" b="39208"/>
          <a:stretch>
            <a:fillRect/>
          </a:stretch>
        </p:blipFill>
        <p:spPr bwMode="auto">
          <a:xfrm>
            <a:off x="285720" y="214290"/>
            <a:ext cx="8643998" cy="178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2852" t="10449" r="3906" b="29394"/>
          <a:stretch>
            <a:fillRect/>
          </a:stretch>
        </p:blipFill>
        <p:spPr bwMode="auto">
          <a:xfrm>
            <a:off x="214250" y="2113380"/>
            <a:ext cx="8715468" cy="460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901</TotalTime>
  <Words>96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Підсумки 2020/2021 навчального року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та задачі на 2021/2022 навчальний рік</dc:title>
  <dc:creator>Админ</dc:creator>
  <cp:lastModifiedBy>mega_bass</cp:lastModifiedBy>
  <cp:revision>66</cp:revision>
  <dcterms:created xsi:type="dcterms:W3CDTF">2021-08-27T12:48:06Z</dcterms:created>
  <dcterms:modified xsi:type="dcterms:W3CDTF">2021-09-14T23:26:00Z</dcterms:modified>
</cp:coreProperties>
</file>