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58" r:id="rId6"/>
    <p:sldId id="261" r:id="rId7"/>
    <p:sldId id="262" r:id="rId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57" d="100"/>
          <a:sy n="57" d="100"/>
        </p:scale>
        <p:origin x="-2124"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21.05.2020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A1%D0%B0%D0%B2%D1%83%D1%80-%D0%9C%D0%BE%D0%B3%D0%B8%D0%BB%D0%B0" TargetMode="External"/><Relationship Id="rId2" Type="http://schemas.openxmlformats.org/officeDocument/2006/relationships/hyperlink" Target="https://uk.wikipedia.org/wiki/%D0%94%D0%BE%D0%BD%D0%B5%D1%86%D1%8C%D0%BA%D0%B8%D0%B9_%D0%BA%D1%80%D1%8F%D0%B6"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primetour.ua/uk/excursions/museum/Memorialnyiy-kompleks---Natsionalnyiy-muzey-istorii-Velikoy-Otechestvennoy-voynyi-1941-1945g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95736"/>
            <a:ext cx="6893294" cy="29878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8113" y="4864"/>
            <a:ext cx="6849887" cy="2185214"/>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dirty="0" smtClean="0">
                <a:solidFill>
                  <a:schemeClr val="tx1"/>
                </a:solidFill>
                <a:latin typeface="Times New Roman" pitchFamily="18" charset="0"/>
                <a:ea typeface="Times New Roman" pitchFamily="18" charset="0"/>
                <a:cs typeface="Times New Roman" pitchFamily="18" charset="0"/>
              </a:rPr>
              <a:t> </a:t>
            </a:r>
            <a:r>
              <a:rPr lang="uk-UA" sz="2000" b="1" dirty="0" smtClean="0">
                <a:solidFill>
                  <a:schemeClr val="tx1"/>
                </a:solidFill>
                <a:latin typeface="Times New Roman" pitchFamily="18" charset="0"/>
                <a:ea typeface="Times New Roman" pitchFamily="18" charset="0"/>
                <a:cs typeface="Times New Roman" pitchFamily="18" charset="0"/>
              </a:rPr>
              <a:t>травень 2020</a:t>
            </a:r>
          </a:p>
          <a:p>
            <a:pPr lvl="0"/>
            <a:endParaRPr lang="uk-UA" sz="2000" dirty="0" smtClean="0">
              <a:solidFill>
                <a:schemeClr val="tx1"/>
              </a:solidFill>
              <a:latin typeface="Times New Roman" pitchFamily="18" charset="0"/>
              <a:ea typeface="Times New Roman" pitchFamily="18" charset="0"/>
              <a:cs typeface="Times New Roman" pitchFamily="18" charset="0"/>
            </a:endParaRPr>
          </a:p>
          <a:p>
            <a:pPr lvl="0"/>
            <a:r>
              <a:rPr lang="en-US" dirty="0" smtClean="0">
                <a:solidFill>
                  <a:schemeClr val="tx1"/>
                </a:solidFill>
                <a:latin typeface="Times New Roman" pitchFamily="18" charset="0"/>
                <a:ea typeface="Times New Roman" pitchFamily="18" charset="0"/>
                <a:cs typeface="Times New Roman" pitchFamily="18" charset="0"/>
              </a:rPr>
              <a:t> </a:t>
            </a:r>
            <a:r>
              <a:rPr lang="ru-RU" sz="4800" dirty="0" smtClean="0">
                <a:solidFill>
                  <a:schemeClr val="tx1"/>
                </a:solidFill>
                <a:latin typeface="Times New Roman" pitchFamily="18" charset="0"/>
                <a:ea typeface="Times New Roman" pitchFamily="18" charset="0"/>
                <a:cs typeface="Times New Roman" pitchFamily="18" charset="0"/>
              </a:rPr>
              <a:t>№</a:t>
            </a:r>
            <a:r>
              <a:rPr lang="en-US" sz="4800" dirty="0" smtClean="0">
                <a:solidFill>
                  <a:schemeClr val="tx1"/>
                </a:solidFill>
                <a:latin typeface="Times New Roman" pitchFamily="18" charset="0"/>
                <a:ea typeface="Times New Roman" pitchFamily="18" charset="0"/>
                <a:cs typeface="Times New Roman" pitchFamily="18" charset="0"/>
              </a:rPr>
              <a:t>5</a:t>
            </a:r>
            <a:endParaRPr lang="ru-RU" sz="1000" b="1" dirty="0" smtClean="0">
              <a:solidFill>
                <a:srgbClr val="4F81BD"/>
              </a:solidFill>
              <a:latin typeface="Cambria" pitchFamily="18" charset="0"/>
              <a:ea typeface="Times New Roman" pitchFamily="18" charset="0"/>
              <a:cs typeface="Times New Roman" pitchFamily="18" charset="0"/>
            </a:endParaRPr>
          </a:p>
          <a:p>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0" y="3833423"/>
            <a:ext cx="3284984" cy="357020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2800" b="1" dirty="0" smtClean="0">
                <a:latin typeface="Times New Roman" panose="02020603050405020304" pitchFamily="18" charset="0"/>
                <a:cs typeface="Times New Roman" panose="02020603050405020304" pitchFamily="18" charset="0"/>
              </a:rPr>
              <a:t>Пам'ять</a:t>
            </a:r>
          </a:p>
          <a:p>
            <a:pPr algn="ctr"/>
            <a:endParaRPr lang="uk-UA" dirty="0" smtClean="0">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І </a:t>
            </a:r>
            <a:r>
              <a:rPr lang="uk-UA" dirty="0">
                <a:latin typeface="Times New Roman" panose="02020603050405020304" pitchFamily="18" charset="0"/>
                <a:cs typeface="Times New Roman" panose="02020603050405020304" pitchFamily="18" charset="0"/>
              </a:rPr>
              <a:t>живуть у пам’яті народу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Його вірні дочки і сини,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Ті, що не вернулися з походів</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Грізної, великої війни</a:t>
            </a:r>
            <a:r>
              <a:rPr lang="uk-UA" dirty="0" smtClean="0">
                <a:latin typeface="Times New Roman" panose="02020603050405020304" pitchFamily="18" charset="0"/>
                <a:cs typeface="Times New Roman" panose="02020603050405020304" pitchFamily="18" charset="0"/>
              </a:rPr>
              <a:t>.</a:t>
            </a:r>
          </a:p>
          <a:p>
            <a:pPr algn="ctr"/>
            <a:r>
              <a:rPr lang="uk-UA" dirty="0" smtClean="0">
                <a:latin typeface="Times New Roman" panose="02020603050405020304" pitchFamily="18" charset="0"/>
                <a:cs typeface="Times New Roman" panose="02020603050405020304" pitchFamily="18" charset="0"/>
              </a:rPr>
              <a:t>Їх </a:t>
            </a:r>
            <a:r>
              <a:rPr lang="uk-UA" dirty="0">
                <a:latin typeface="Times New Roman" panose="02020603050405020304" pitchFamily="18" charset="0"/>
                <a:cs typeface="Times New Roman" panose="02020603050405020304" pitchFamily="18" charset="0"/>
              </a:rPr>
              <a:t>життя, їх помисли високі,</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Котрим не судилось розцвісти,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Закликають мир ясний і спокій,</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Як зіницю ока, берегти.</a:t>
            </a:r>
            <a:br>
              <a:rPr lang="uk-UA" dirty="0">
                <a:latin typeface="Times New Roman" panose="02020603050405020304" pitchFamily="18" charset="0"/>
                <a:cs typeface="Times New Roman" panose="02020603050405020304" pitchFamily="18" charset="0"/>
              </a:rPr>
            </a:br>
            <a:endParaRPr lang="uk-UA" dirty="0" smtClean="0">
              <a:latin typeface="Times New Roman" panose="02020603050405020304" pitchFamily="18" charset="0"/>
              <a:cs typeface="Times New Roman" panose="02020603050405020304" pitchFamily="18" charset="0"/>
            </a:endParaRPr>
          </a:p>
          <a:p>
            <a:pPr algn="r"/>
            <a:r>
              <a:rPr lang="uk-UA" i="1" dirty="0" smtClean="0">
                <a:latin typeface="Times New Roman" panose="02020603050405020304" pitchFamily="18" charset="0"/>
                <a:cs typeface="Times New Roman" panose="02020603050405020304" pitchFamily="18" charset="0"/>
              </a:rPr>
              <a:t>© В</a:t>
            </a:r>
            <a:r>
              <a:rPr lang="uk-UA" i="1" dirty="0">
                <a:latin typeface="Times New Roman" panose="02020603050405020304" pitchFamily="18" charset="0"/>
                <a:cs typeface="Times New Roman" panose="02020603050405020304" pitchFamily="18" charset="0"/>
              </a:rPr>
              <a:t>. </a:t>
            </a:r>
            <a:r>
              <a:rPr lang="uk-UA" i="1" dirty="0" smtClean="0">
                <a:latin typeface="Times New Roman" panose="02020603050405020304" pitchFamily="18" charset="0"/>
                <a:cs typeface="Times New Roman" panose="02020603050405020304" pitchFamily="18" charset="0"/>
              </a:rPr>
              <a:t>Симоненко</a:t>
            </a:r>
            <a:endParaRPr lang="uk-UA"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84984" y="3833423"/>
            <a:ext cx="3608311" cy="40934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uk-UA" b="1" dirty="0" smtClean="0">
                <a:latin typeface="Times New Roman" panose="02020603050405020304" pitchFamily="18" charset="0"/>
                <a:cs typeface="Times New Roman" panose="02020603050405020304" pitchFamily="18" charset="0"/>
              </a:rPr>
              <a:t>СПЕЦВИПУСК ДО ДНЯ ПАМ’ЯТІ </a:t>
            </a:r>
          </a:p>
          <a:p>
            <a:r>
              <a:rPr lang="uk-UA" sz="2400" b="1" dirty="0" smtClean="0">
                <a:latin typeface="Times New Roman" panose="02020603050405020304" pitchFamily="18" charset="0"/>
                <a:cs typeface="Times New Roman" panose="02020603050405020304" pitchFamily="18" charset="0"/>
              </a:rPr>
              <a:t>У цьому </a:t>
            </a:r>
            <a:r>
              <a:rPr lang="uk-UA" sz="2400" b="1" dirty="0" smtClean="0">
                <a:latin typeface="Times New Roman" panose="02020603050405020304" pitchFamily="18" charset="0"/>
                <a:cs typeface="Times New Roman" panose="02020603050405020304" pitchFamily="18" charset="0"/>
              </a:rPr>
              <a:t>випуску</a:t>
            </a:r>
            <a:r>
              <a:rPr lang="uk-UA" sz="2400" b="1" dirty="0" smtClean="0">
                <a:latin typeface="Times New Roman" panose="02020603050405020304" pitchFamily="18" charset="0"/>
                <a:cs typeface="Times New Roman" panose="02020603050405020304" pitchFamily="18" charset="0"/>
              </a:rPr>
              <a:t>:</a:t>
            </a:r>
          </a:p>
          <a:p>
            <a:pPr marL="285750" indent="-285750">
              <a:lnSpc>
                <a:spcPct val="200000"/>
              </a:lnSpc>
              <a:buFont typeface="Arial" charset="0"/>
              <a:buChar char="•"/>
            </a:pPr>
            <a:r>
              <a:rPr lang="uk-UA" sz="2000" dirty="0" smtClean="0">
                <a:latin typeface="Times New Roman" panose="02020603050405020304" pitchFamily="18" charset="0"/>
                <a:cs typeface="Times New Roman" panose="02020603050405020304" pitchFamily="18" charset="0"/>
              </a:rPr>
              <a:t>Велика Перемога – 75 років!</a:t>
            </a:r>
          </a:p>
          <a:p>
            <a:pPr marL="285750" indent="-285750">
              <a:lnSpc>
                <a:spcPct val="200000"/>
              </a:lnSpc>
              <a:buFont typeface="Arial" charset="0"/>
              <a:buChar char="•"/>
            </a:pPr>
            <a:r>
              <a:rPr lang="uk-UA" sz="2000" dirty="0" smtClean="0">
                <a:latin typeface="Times New Roman" panose="02020603050405020304" pitchFamily="18" charset="0"/>
                <a:cs typeface="Times New Roman" panose="02020603050405020304" pitchFamily="18" charset="0"/>
              </a:rPr>
              <a:t>Увічнені в </a:t>
            </a:r>
            <a:r>
              <a:rPr lang="uk-UA" sz="2000" dirty="0" err="1" smtClean="0">
                <a:latin typeface="Times New Roman" panose="02020603050405020304" pitchFamily="18" charset="0"/>
                <a:cs typeface="Times New Roman" panose="02020603050405020304" pitchFamily="18" charset="0"/>
              </a:rPr>
              <a:t>камені</a:t>
            </a:r>
            <a:r>
              <a:rPr lang="uk-UA" sz="2000" dirty="0" smtClean="0">
                <a:latin typeface="Times New Roman" panose="02020603050405020304" pitchFamily="18" charset="0"/>
                <a:cs typeface="Times New Roman" panose="02020603050405020304" pitchFamily="18" charset="0"/>
              </a:rPr>
              <a:t>….</a:t>
            </a:r>
          </a:p>
          <a:p>
            <a:pPr marL="285750" indent="-285750">
              <a:lnSpc>
                <a:spcPct val="200000"/>
              </a:lnSpc>
              <a:buFont typeface="Arial" charset="0"/>
              <a:buChar char="•"/>
            </a:pPr>
            <a:r>
              <a:rPr lang="uk-UA" sz="2000" dirty="0" smtClean="0">
                <a:latin typeface="Times New Roman" panose="02020603050405020304" pitchFamily="18" charset="0"/>
                <a:cs typeface="Times New Roman" panose="02020603050405020304" pitchFamily="18" charset="0"/>
              </a:rPr>
              <a:t>Героям Харкова…</a:t>
            </a:r>
          </a:p>
          <a:p>
            <a:pPr marL="285750" indent="-285750">
              <a:lnSpc>
                <a:spcPct val="200000"/>
              </a:lnSpc>
              <a:buFont typeface="Arial" charset="0"/>
              <a:buChar char="•"/>
            </a:pPr>
            <a:r>
              <a:rPr lang="uk-UA" sz="2000" dirty="0" smtClean="0">
                <a:latin typeface="Times New Roman" panose="02020603050405020304" pitchFamily="18" charset="0"/>
                <a:cs typeface="Times New Roman" panose="02020603050405020304" pitchFamily="18" charset="0"/>
              </a:rPr>
              <a:t>Війна війною до війни!</a:t>
            </a:r>
          </a:p>
          <a:p>
            <a:pPr marL="285750" indent="-285750">
              <a:lnSpc>
                <a:spcPct val="200000"/>
              </a:lnSpc>
            </a:pPr>
            <a:endParaRPr lang="uk-UA" sz="2000" dirty="0">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3" y="7372853"/>
            <a:ext cx="6858000" cy="177114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Рисунок 44" descr="Next-Transparent-Images"/>
          <p:cNvPicPr>
            <a:picLocks noChangeAspect="1" noChangeArrowheads="1"/>
          </p:cNvPicPr>
          <p:nvPr/>
        </p:nvPicPr>
        <p:blipFill>
          <a:blip r:embed="rId4" cstate="print"/>
          <a:srcRect/>
          <a:stretch>
            <a:fillRect/>
          </a:stretch>
        </p:blipFill>
        <p:spPr bwMode="auto">
          <a:xfrm>
            <a:off x="1844824" y="323528"/>
            <a:ext cx="2244813" cy="1440160"/>
          </a:xfrm>
          <a:prstGeom prst="rect">
            <a:avLst/>
          </a:prstGeom>
          <a:noFill/>
        </p:spPr>
      </p:pic>
      <p:pic>
        <p:nvPicPr>
          <p:cNvPr id="7173" name="Рисунок 45" descr="depositphotos_78916252-stock-illustration-vector-schoolboy-flat-cartoon-illustration"/>
          <p:cNvPicPr>
            <a:picLocks noChangeAspect="1" noChangeArrowheads="1"/>
          </p:cNvPicPr>
          <p:nvPr/>
        </p:nvPicPr>
        <p:blipFill>
          <a:blip r:embed="rId5" cstate="print"/>
          <a:srcRect/>
          <a:stretch>
            <a:fillRect/>
          </a:stretch>
        </p:blipFill>
        <p:spPr bwMode="auto">
          <a:xfrm>
            <a:off x="5013176" y="395536"/>
            <a:ext cx="1384700" cy="1296144"/>
          </a:xfrm>
          <a:prstGeom prst="rect">
            <a:avLst/>
          </a:prstGeom>
          <a:noFill/>
        </p:spPr>
      </p:pic>
      <p:sp>
        <p:nvSpPr>
          <p:cNvPr id="7175" name="Rectangle 7"/>
          <p:cNvSpPr>
            <a:spLocks noChangeArrowheads="1"/>
          </p:cNvSpPr>
          <p:nvPr/>
        </p:nvSpPr>
        <p:spPr bwMode="auto">
          <a:xfrm>
            <a:off x="0" y="-539851"/>
            <a:ext cx="1876816" cy="1536902"/>
          </a:xfrm>
          <a:prstGeom prst="rect">
            <a:avLst/>
          </a:prstGeom>
          <a:noFill/>
          <a:ln w="9525">
            <a:noFill/>
            <a:miter lim="800000"/>
            <a:headEnd/>
            <a:tailEnd/>
          </a:ln>
          <a:effectLst/>
        </p:spPr>
        <p:txBody>
          <a:bodyPr vert="horz" wrap="none" lIns="663366" tIns="90459" rIns="280899" bIns="9045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7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6" name="Rectangle 8"/>
          <p:cNvSpPr>
            <a:spLocks noChangeArrowheads="1"/>
          </p:cNvSpPr>
          <p:nvPr/>
        </p:nvSpPr>
        <p:spPr bwMode="auto">
          <a:xfrm>
            <a:off x="260648" y="1622641"/>
            <a:ext cx="7128792" cy="836086"/>
          </a:xfrm>
          <a:prstGeom prst="rect">
            <a:avLst/>
          </a:prstGeom>
          <a:noFill/>
          <a:ln w="9525">
            <a:noFill/>
            <a:miter lim="800000"/>
            <a:headEnd/>
            <a:tailEnd/>
          </a:ln>
          <a:effectLst/>
        </p:spPr>
        <p:txBody>
          <a:bodyPr vert="horz" wrap="square" lIns="-450708"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Щомісячна</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шкільна</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газета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дитячо-юнацької</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організації</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СІГМА</a:t>
            </a:r>
            <a:r>
              <a:rPr kumimoji="0" lang="ru-RU" sz="1200" b="1" i="0"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Харківської</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Гімназії</a:t>
            </a:r>
            <a:r>
              <a:rPr kumimoji="0" lang="ru-RU" sz="12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a:t>
            </a:r>
            <a:endParaRPr kumimoji="0" lang="ru-RU" sz="1200" b="1" i="0"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225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58000" cy="2411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0" y="2051720"/>
            <a:ext cx="6858000" cy="1384995"/>
          </a:xfrm>
          <a:prstGeom prst="rect">
            <a:avLst/>
          </a:prstGeom>
          <a:noFill/>
        </p:spPr>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Сімдесят п’ять років відділяє </a:t>
            </a:r>
            <a:r>
              <a:rPr lang="uk-UA" sz="1400" dirty="0">
                <a:latin typeface="Times New Roman" panose="02020603050405020304" pitchFamily="18" charset="0"/>
                <a:cs typeface="Times New Roman" panose="02020603050405020304" pitchFamily="18" charset="0"/>
              </a:rPr>
              <a:t>нас від завершення найкривавішої війни в історії людства, проте українське суспільство зберігає пам’ять про всенародну трагедію і людський подвиг</a:t>
            </a:r>
            <a:r>
              <a:rPr lang="uk-UA" sz="1400" dirty="0" smtClean="0">
                <a:latin typeface="Times New Roman" panose="02020603050405020304" pitchFamily="18" charset="0"/>
                <a:cs typeface="Times New Roman" panose="02020603050405020304" pitchFamily="18" charset="0"/>
              </a:rPr>
              <a:t>. Війна залишає нам в пам’яті тисячі героїчних сторінок. Коли передивляємось, серце неодноразово завмирає, перечитуючи героїчні подвиги, чи навпаки закрадається злість до ворога, який нещадно нищив не тільки родини, села, міста, а й цілі народи.</a:t>
            </a:r>
            <a:endParaRPr lang="uk-UA"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3323435"/>
            <a:ext cx="3140968" cy="2246769"/>
          </a:xfrm>
          <a:prstGeom prst="rect">
            <a:avLst/>
          </a:prstGeom>
          <a:noFill/>
        </p:spPr>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Війна…Як багато говорить це слово. Війна – страждання матерів, сотні загиблих солдатів, сотні сиріт і родин без батьків, моторошні спогади людей. Але були й такі - щасливі спогади…. </a:t>
            </a:r>
            <a:r>
              <a:rPr lang="uk-UA" sz="1400" dirty="0">
                <a:latin typeface="Times New Roman" panose="02020603050405020304" pitchFamily="18" charset="0"/>
                <a:cs typeface="Times New Roman" panose="02020603050405020304" pitchFamily="18" charset="0"/>
              </a:rPr>
              <a:t>Йшов 1945 рік. Друга світова війна наближається до переможного кінця. Навесні Радянська Армія підійшла до столиці фашистської Німеччини – міста Берліна. </a:t>
            </a:r>
          </a:p>
        </p:txBody>
      </p:sp>
      <p:sp>
        <p:nvSpPr>
          <p:cNvPr id="5" name="TextBox 4"/>
          <p:cNvSpPr txBox="1"/>
          <p:nvPr/>
        </p:nvSpPr>
        <p:spPr>
          <a:xfrm>
            <a:off x="0" y="5436096"/>
            <a:ext cx="6858000" cy="1815882"/>
          </a:xfrm>
          <a:prstGeom prst="rect">
            <a:avLst/>
          </a:prstGeom>
          <a:noFill/>
        </p:spPr>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Битва за Берлін тривала до 2 травня. Над рейхстагом замайорів Прапор Перемоги над фашизмом. 8 травня 1945 року представники німецького верховного командування підписали в </a:t>
            </a:r>
            <a:r>
              <a:rPr lang="uk-UA" sz="1400" dirty="0" err="1" smtClean="0">
                <a:latin typeface="Times New Roman" panose="02020603050405020304" pitchFamily="18" charset="0"/>
                <a:cs typeface="Times New Roman" panose="02020603050405020304" pitchFamily="18" charset="0"/>
              </a:rPr>
              <a:t>Карлсхорості</a:t>
            </a:r>
            <a:r>
              <a:rPr lang="uk-UA" sz="1400" dirty="0" smtClean="0">
                <a:latin typeface="Times New Roman" panose="02020603050405020304" pitchFamily="18" charset="0"/>
                <a:cs typeface="Times New Roman" panose="02020603050405020304" pitchFamily="18" charset="0"/>
              </a:rPr>
              <a:t> (передмісті Берліна) акт про капітуляцію збройних сил фашистської Німеччини. Ворог здався. Переможне завершення війни значило крах гітлерівського «нового порядку», звільнення поневолених народів Європи, врятування світової культури і цивілізації від фашизму. День 9 травня став Днем Перемоги, великим святом всього людства. Щоб ніколи знову весь світ не пережив такого страшного горя – нацизму…</a:t>
            </a:r>
            <a:endParaRPr lang="uk-UA" sz="1400" dirty="0">
              <a:latin typeface="Times New Roman" panose="02020603050405020304" pitchFamily="18" charset="0"/>
              <a:cs typeface="Times New Roman" panose="02020603050405020304" pitchFamily="18" charset="0"/>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8817" y="3299500"/>
            <a:ext cx="3759183" cy="211266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632" y="7251978"/>
            <a:ext cx="1944216" cy="189202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0462" y="7203597"/>
            <a:ext cx="1284759" cy="194040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75221" y="7215673"/>
            <a:ext cx="1925987" cy="192832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78896" y="7251978"/>
            <a:ext cx="1579104" cy="189202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6739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866"/>
            <a:ext cx="6858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Увічнені</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камені</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4478" y="962070"/>
            <a:ext cx="3063522" cy="202575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778453" y="2925730"/>
            <a:ext cx="306352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rPr>
              <a:t>Меморіал героїчної </a:t>
            </a:r>
          </a:p>
          <a:p>
            <a:pPr algn="ctr"/>
            <a:r>
              <a:rPr lang="uk-UA" sz="1600" b="1" dirty="0" smtClean="0">
                <a:latin typeface="Times New Roman" panose="02020603050405020304" pitchFamily="18" charset="0"/>
                <a:cs typeface="Times New Roman" panose="02020603050405020304" pitchFamily="18" charset="0"/>
              </a:rPr>
              <a:t>оборони Одеси</a:t>
            </a:r>
            <a:endParaRPr lang="uk-UA" sz="1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928196"/>
            <a:ext cx="3794478" cy="267765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	Цей </a:t>
            </a:r>
            <a:r>
              <a:rPr lang="uk-UA" sz="1400" dirty="0">
                <a:latin typeface="Times New Roman" panose="02020603050405020304" pitchFamily="18" charset="0"/>
                <a:cs typeface="Times New Roman" panose="02020603050405020304" pitchFamily="18" charset="0"/>
              </a:rPr>
              <a:t>меморіальний комплекс присвячений обороні Одеси радянськими військами під час Другої світової війни. До його складу входять музей, виставка військової техніки просто неба, батарея берегової оборони, парк</a:t>
            </a: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 На виставці військової техніки і озброєння армії періоду другої світової війни розміщено відомий одеський "танк" НИ ("На </a:t>
            </a:r>
            <a:r>
              <a:rPr lang="uk-UA" sz="1400" dirty="0" err="1">
                <a:latin typeface="Times New Roman" panose="02020603050405020304" pitchFamily="18" charset="0"/>
                <a:cs typeface="Times New Roman" panose="02020603050405020304" pitchFamily="18" charset="0"/>
              </a:rPr>
              <a:t>испуг</a:t>
            </a:r>
            <a:r>
              <a:rPr lang="uk-UA" sz="1400" dirty="0">
                <a:latin typeface="Times New Roman" panose="02020603050405020304" pitchFamily="18" charset="0"/>
                <a:cs typeface="Times New Roman" panose="02020603050405020304" pitchFamily="18" charset="0"/>
              </a:rPr>
              <a:t>"). Це звичайний трактор, обшитий </a:t>
            </a:r>
            <a:r>
              <a:rPr lang="uk-UA" sz="1400" dirty="0" err="1">
                <a:latin typeface="Times New Roman" panose="02020603050405020304" pitchFamily="18" charset="0"/>
                <a:cs typeface="Times New Roman" panose="02020603050405020304" pitchFamily="18" charset="0"/>
              </a:rPr>
              <a:t>протикульовою</a:t>
            </a:r>
            <a:r>
              <a:rPr lang="uk-UA" sz="1400" dirty="0">
                <a:latin typeface="Times New Roman" panose="02020603050405020304" pitchFamily="18" charset="0"/>
                <a:cs typeface="Times New Roman" panose="02020603050405020304" pitchFamily="18" charset="0"/>
              </a:rPr>
              <a:t> бронею (котельним залізом). Такі машини виготовляли одесити-захисники. Серед інших експонатів – на </a:t>
            </a:r>
            <a:r>
              <a:rPr lang="uk-UA" sz="1400" dirty="0" smtClean="0">
                <a:latin typeface="Times New Roman" panose="02020603050405020304" pitchFamily="18" charset="0"/>
                <a:cs typeface="Times New Roman" panose="02020603050405020304" pitchFamily="18" charset="0"/>
              </a:rPr>
              <a:t>ділянці</a:t>
            </a:r>
            <a:endParaRPr lang="uk-UA" sz="1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3558076"/>
            <a:ext cx="6858000" cy="116955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a:latin typeface="Times New Roman" panose="02020603050405020304" pitchFamily="18" charset="0"/>
                <a:cs typeface="Times New Roman" panose="02020603050405020304" pitchFamily="18" charset="0"/>
              </a:rPr>
              <a:t>залізничної колії стоїть бронепоїзд, аналогічний тому, які виготовлялися в дні оборони міста на заводі ім. Січневого повстання, також виставлений трамвай, який в 1941 році ходив по маршруту "Одеса-фронт", просто неба є навіть підводний човен "</a:t>
            </a:r>
            <a:r>
              <a:rPr lang="uk-UA" sz="1400" dirty="0" err="1">
                <a:latin typeface="Times New Roman" panose="02020603050405020304" pitchFamily="18" charset="0"/>
                <a:cs typeface="Times New Roman" panose="02020603050405020304" pitchFamily="18" charset="0"/>
              </a:rPr>
              <a:t>Малютка</a:t>
            </a:r>
            <a:r>
              <a:rPr lang="uk-UA" sz="1400" dirty="0">
                <a:latin typeface="Times New Roman" panose="02020603050405020304" pitchFamily="18" charset="0"/>
                <a:cs typeface="Times New Roman" panose="02020603050405020304" pitchFamily="18" charset="0"/>
              </a:rPr>
              <a:t>" М-296. У парку навколо музею відновлена лінія оборони з окопами, землянками, бліндажами, дзотами, вогневими позиціями артилерійських і мінометних </a:t>
            </a:r>
            <a:r>
              <a:rPr lang="uk-UA" sz="1400" dirty="0" err="1">
                <a:latin typeface="Times New Roman" panose="02020603050405020304" pitchFamily="18" charset="0"/>
                <a:cs typeface="Times New Roman" panose="02020603050405020304" pitchFamily="18" charset="0"/>
              </a:rPr>
              <a:t>батарей</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31075"/>
            <a:ext cx="2204864" cy="303699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0" y="7768071"/>
            <a:ext cx="2060848"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rPr>
              <a:t>Шумейкове урочище</a:t>
            </a:r>
            <a:endParaRPr lang="uk-UA" sz="1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60848" y="4690305"/>
            <a:ext cx="4797152" cy="40318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a:latin typeface="Times New Roman" panose="02020603050405020304" pitchFamily="18" charset="0"/>
                <a:cs typeface="Times New Roman" panose="02020603050405020304" pitchFamily="18" charset="0"/>
              </a:rPr>
              <a:t>Тут з 20 по 22 вересня 1941 року потрапили в оточення і внаслідок запеклих триденних боїв з фашистськими військами загинули близько 800 воїнів радянської армії, у тому числі генерали: командуючий Південно-Західним фронтом Михайло </a:t>
            </a:r>
            <a:r>
              <a:rPr lang="uk-UA" sz="1400" dirty="0" err="1">
                <a:latin typeface="Times New Roman" panose="02020603050405020304" pitchFamily="18" charset="0"/>
                <a:cs typeface="Times New Roman" panose="02020603050405020304" pitchFamily="18" charset="0"/>
              </a:rPr>
              <a:t>Кирпонос</a:t>
            </a:r>
            <a:r>
              <a:rPr lang="uk-UA" sz="1400" dirty="0">
                <a:latin typeface="Times New Roman" panose="02020603050405020304" pitchFamily="18" charset="0"/>
                <a:cs typeface="Times New Roman" panose="02020603050405020304" pitchFamily="18" charset="0"/>
              </a:rPr>
              <a:t>, Василь </a:t>
            </a:r>
            <a:r>
              <a:rPr lang="uk-UA" sz="1400" dirty="0" err="1">
                <a:latin typeface="Times New Roman" panose="02020603050405020304" pitchFamily="18" charset="0"/>
                <a:cs typeface="Times New Roman" panose="02020603050405020304" pitchFamily="18" charset="0"/>
              </a:rPr>
              <a:t>Тупіков</a:t>
            </a:r>
            <a:r>
              <a:rPr lang="uk-UA" sz="1400" dirty="0">
                <a:latin typeface="Times New Roman" panose="02020603050405020304" pitchFamily="18" charset="0"/>
                <a:cs typeface="Times New Roman" panose="02020603050405020304" pitchFamily="18" charset="0"/>
              </a:rPr>
              <a:t>, Михайло </a:t>
            </a:r>
            <a:r>
              <a:rPr lang="uk-UA" sz="1400" dirty="0" err="1">
                <a:latin typeface="Times New Roman" panose="02020603050405020304" pitchFamily="18" charset="0"/>
                <a:cs typeface="Times New Roman" panose="02020603050405020304" pitchFamily="18" charset="0"/>
              </a:rPr>
              <a:t>Бурмистренко</a:t>
            </a:r>
            <a:r>
              <a:rPr lang="uk-UA" sz="1400" dirty="0">
                <a:latin typeface="Times New Roman" panose="02020603050405020304" pitchFamily="18" charset="0"/>
                <a:cs typeface="Times New Roman" panose="02020603050405020304" pitchFamily="18" charset="0"/>
              </a:rPr>
              <a:t>. Пам'яті загиблих воїнів Південно-Західного фронту і присвячений меморіальний комплекс.</a:t>
            </a:r>
          </a:p>
          <a:p>
            <a:pPr algn="just"/>
            <a:r>
              <a:rPr lang="uk-UA" sz="1400" dirty="0">
                <a:latin typeface="Times New Roman" panose="02020603050405020304" pitchFamily="18" charset="0"/>
                <a:cs typeface="Times New Roman" panose="02020603050405020304" pitchFamily="18" charset="0"/>
              </a:rPr>
              <a:t>Меморіал урочища Шумейкове складає традиційний бронзовий стрілець і велика невиразна бетонна стела. Праворуч від неї, над стежкою, що веде в низину, встановлений бронеавтомобіль з 45-мм гарматою. Така "убогість" тут навмисна: від думки, що згуртованій броньованій німецькій армаді протистояло "це", стискається серце. Взагалі, ті, хто особисто відвідали Шумейкове, переконують – тут досі надзвичайно потужна аура смерті.</a:t>
            </a:r>
          </a:p>
          <a:p>
            <a:pPr algn="just"/>
            <a:r>
              <a:rPr lang="uk-UA" sz="1400" dirty="0">
                <a:latin typeface="Times New Roman" panose="02020603050405020304" pitchFamily="18" charset="0"/>
                <a:cs typeface="Times New Roman" panose="02020603050405020304" pitchFamily="18" charset="0"/>
              </a:rPr>
              <a:t>Сучасні науковці та активісти проводять в урочищі розкопки, що проливають світло на ті трагічні події війни.</a:t>
            </a:r>
          </a:p>
          <a:p>
            <a:endParaRPr lang="uk-UA" dirty="0"/>
          </a:p>
        </p:txBody>
      </p:sp>
      <p:sp>
        <p:nvSpPr>
          <p:cNvPr id="9" name="TextBox 8"/>
          <p:cNvSpPr txBox="1"/>
          <p:nvPr/>
        </p:nvSpPr>
        <p:spPr>
          <a:xfrm>
            <a:off x="3245" y="8352846"/>
            <a:ext cx="685800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Ніколи_знову</a:t>
            </a:r>
            <a:endParaRPr lang="uk-U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6999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866"/>
            <a:ext cx="6858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Увічнені</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камені</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807054" y="3280211"/>
            <a:ext cx="306352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solidFill>
                  <a:schemeClr val="bg1"/>
                </a:solidFill>
                <a:latin typeface="Times New Roman" panose="02020603050405020304" pitchFamily="18" charset="0"/>
                <a:cs typeface="Times New Roman" panose="02020603050405020304" pitchFamily="18" charset="0"/>
                <a:hlinkClick r:id="rId2" tooltip="Донецький кряж"/>
              </a:rPr>
              <a:t>Донецький  кряж</a:t>
            </a:r>
            <a:r>
              <a:rPr lang="uk-UA" sz="1600" b="1" dirty="0">
                <a:solidFill>
                  <a:schemeClr val="bg1"/>
                </a:solidFill>
                <a:latin typeface="Times New Roman" panose="02020603050405020304" pitchFamily="18" charset="0"/>
                <a:cs typeface="Times New Roman" panose="02020603050405020304" pitchFamily="18" charset="0"/>
              </a:rPr>
              <a:t> — </a:t>
            </a:r>
            <a:r>
              <a:rPr lang="uk-UA" sz="1600" b="1" u="sng" dirty="0" err="1">
                <a:solidFill>
                  <a:schemeClr val="bg1"/>
                </a:solidFill>
                <a:latin typeface="Times New Roman" panose="02020603050405020304" pitchFamily="18" charset="0"/>
                <a:cs typeface="Times New Roman" panose="02020603050405020304" pitchFamily="18" charset="0"/>
                <a:hlinkClick r:id="rId3"/>
              </a:rPr>
              <a:t>Савур</a:t>
            </a:r>
            <a:r>
              <a:rPr lang="uk-UA" sz="1600" b="1" u="sng" dirty="0">
                <a:solidFill>
                  <a:schemeClr val="bg1"/>
                </a:solidFill>
                <a:latin typeface="Times New Roman" panose="02020603050405020304" pitchFamily="18" charset="0"/>
                <a:cs typeface="Times New Roman" panose="02020603050405020304" pitchFamily="18" charset="0"/>
                <a:hlinkClick r:id="rId3"/>
              </a:rPr>
              <a:t>-Могила</a:t>
            </a:r>
            <a:endParaRPr lang="uk-UA" sz="16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928196"/>
            <a:ext cx="3794478" cy="35394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Поблизу міста Сніжне (на відстані близько 10 км) Знаходиться важлива тактична висота і одна з найвищих (277,9 м) точок Донецького кряжа — </a:t>
            </a:r>
            <a:r>
              <a:rPr lang="uk-UA" sz="1400" dirty="0" err="1">
                <a:latin typeface="Times New Roman" panose="02020603050405020304" pitchFamily="18" charset="0"/>
                <a:cs typeface="Times New Roman" panose="02020603050405020304" pitchFamily="18" charset="0"/>
              </a:rPr>
              <a:t>Савур</a:t>
            </a:r>
            <a:r>
              <a:rPr lang="uk-UA" sz="1400" dirty="0">
                <a:latin typeface="Times New Roman" panose="02020603050405020304" pitchFamily="18" charset="0"/>
                <a:cs typeface="Times New Roman" panose="02020603050405020304" pitchFamily="18" charset="0"/>
              </a:rPr>
              <a:t>-Могила. Саме її взяття, яке тривало з 28 по 31 серпня 1943 року, стало першим кроком Червоної Армії до відвоювання Донбасу в німців в ході </a:t>
            </a:r>
            <a:r>
              <a:rPr lang="uk-UA" sz="1400" dirty="0" smtClean="0">
                <a:latin typeface="Times New Roman" panose="02020603050405020304" pitchFamily="18" charset="0"/>
                <a:cs typeface="Times New Roman" panose="02020603050405020304" pitchFamily="18" charset="0"/>
              </a:rPr>
              <a:t>Другої </a:t>
            </a:r>
            <a:r>
              <a:rPr lang="uk-UA" sz="1400" dirty="0">
                <a:latin typeface="Times New Roman" panose="02020603050405020304" pitchFamily="18" charset="0"/>
                <a:cs typeface="Times New Roman" panose="02020603050405020304" pitchFamily="18" charset="0"/>
              </a:rPr>
              <a:t>світової війни. При цьому було прорвано одне із значних укріплень гітлерівців — «Міус-фронт» (названий так за найменуванням місцевої річки Міус). 1 вересня 1943 року одним з перших міст Донбасу було захоплено саме місто </a:t>
            </a:r>
            <a:r>
              <a:rPr lang="uk-UA" sz="1400" dirty="0" smtClean="0">
                <a:latin typeface="Times New Roman" panose="02020603050405020304" pitchFamily="18" charset="0"/>
                <a:cs typeface="Times New Roman" panose="02020603050405020304" pitchFamily="18" charset="0"/>
              </a:rPr>
              <a:t>Сніжне. На</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Савур</a:t>
            </a:r>
            <a:r>
              <a:rPr lang="uk-UA" sz="1400" dirty="0">
                <a:latin typeface="Times New Roman" panose="02020603050405020304" pitchFamily="18" charset="0"/>
                <a:cs typeface="Times New Roman" panose="02020603050405020304" pitchFamily="18" charset="0"/>
              </a:rPr>
              <a:t>-Могилі розташований самостійний меморіальний комплекс</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458" y="6910017"/>
            <a:ext cx="375715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hlinkClick r:id="rId4"/>
              </a:rPr>
              <a:t>Меморіальний комплекс «Національний музей історії Другої світової війни»</a:t>
            </a:r>
            <a:endParaRPr lang="uk-UA" sz="1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5614" y="928196"/>
            <a:ext cx="3094962" cy="235201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913" y="4393750"/>
            <a:ext cx="3724701" cy="255790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807054" y="3864986"/>
            <a:ext cx="3050946"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a:latin typeface="Times New Roman" panose="02020603050405020304" pitchFamily="18" charset="0"/>
                <a:cs typeface="Times New Roman" panose="02020603050405020304" pitchFamily="18" charset="0"/>
              </a:rPr>
              <a:t>Найбільший музей, присвячений Україні у Другій Світовій війні, був відкритий 9 травня 1981 року. Величезний комплекс займає площу понад 10 га. У нього входять: музей і монумент «Батьківщина-мати», головна площа з Алеєю міст-героїв та скульптурними композиціями «Форсування Дніпра» та «Передача зброї», горельєфні композиції «Герої фронту і тилу», чаша «Вогню Слави», виставка бойової техніки і озброєння періоду 1940-х </a:t>
            </a:r>
            <a:r>
              <a:rPr lang="uk-UA" sz="1400" dirty="0" smtClean="0">
                <a:latin typeface="Times New Roman" panose="02020603050405020304" pitchFamily="18" charset="0"/>
                <a:cs typeface="Times New Roman" panose="02020603050405020304" pitchFamily="18" charset="0"/>
              </a:rPr>
              <a:t>років. В </a:t>
            </a:r>
            <a:r>
              <a:rPr lang="uk-UA" sz="1400" dirty="0">
                <a:latin typeface="Times New Roman" panose="02020603050405020304" pitchFamily="18" charset="0"/>
                <a:cs typeface="Times New Roman" panose="02020603050405020304" pitchFamily="18" charset="0"/>
              </a:rPr>
              <a:t>окремій будівлі розгорнуті експозиції «Трагедія і доблесть </a:t>
            </a:r>
            <a:r>
              <a:rPr lang="uk-UA" sz="1400" dirty="0" err="1">
                <a:latin typeface="Times New Roman" panose="02020603050405020304" pitchFamily="18" charset="0"/>
                <a:cs typeface="Times New Roman" panose="02020603050405020304" pitchFamily="18" charset="0"/>
              </a:rPr>
              <a:t>Афгану</a:t>
            </a:r>
            <a:r>
              <a:rPr lang="uk-UA" sz="1400" dirty="0">
                <a:latin typeface="Times New Roman" panose="02020603050405020304" pitchFamily="18" charset="0"/>
                <a:cs typeface="Times New Roman" panose="02020603050405020304" pitchFamily="18" charset="0"/>
              </a:rPr>
              <a:t>» та «На чужих війнах», а також відкриті для відвідування транспортний літак </a:t>
            </a:r>
            <a:r>
              <a:rPr lang="uk-UA" sz="1400" dirty="0" smtClean="0">
                <a:latin typeface="Times New Roman" panose="02020603050405020304" pitchFamily="18" charset="0"/>
                <a:cs typeface="Times New Roman" panose="02020603050405020304" pitchFamily="18" charset="0"/>
              </a:rPr>
              <a:t>Лі-2 та </a:t>
            </a:r>
            <a:r>
              <a:rPr lang="uk-UA" sz="1400" dirty="0">
                <a:latin typeface="Times New Roman" panose="02020603050405020304" pitchFamily="18" charset="0"/>
                <a:cs typeface="Times New Roman" panose="02020603050405020304" pitchFamily="18" charset="0"/>
              </a:rPr>
              <a:t>реактивний винищувач МіГ-23</a:t>
            </a:r>
            <a:r>
              <a:rPr lang="uk-UA" sz="1400" dirty="0" smtClean="0">
                <a:latin typeface="Times New Roman" panose="02020603050405020304" pitchFamily="18" charset="0"/>
                <a:cs typeface="Times New Roman" panose="02020603050405020304" pitchFamily="18" charset="0"/>
              </a:rPr>
              <a:t>.</a:t>
            </a:r>
            <a:endParaRPr lang="uk-UA" dirty="0"/>
          </a:p>
        </p:txBody>
      </p:sp>
      <p:sp>
        <p:nvSpPr>
          <p:cNvPr id="10" name="TextBox 9"/>
          <p:cNvSpPr txBox="1"/>
          <p:nvPr/>
        </p:nvSpPr>
        <p:spPr>
          <a:xfrm>
            <a:off x="18459" y="7787317"/>
            <a:ext cx="6852117"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a:latin typeface="Times New Roman" panose="02020603050405020304" pitchFamily="18" charset="0"/>
                <a:cs typeface="Times New Roman" panose="02020603050405020304" pitchFamily="18" charset="0"/>
              </a:rPr>
              <a:t>Сучасна експозиція музею створена в 1994-95 рр. В її основі - хід Другої Світової війни на території України, внесок нашої країни у перемогу над нацизмом. Експозиція в хронологічному порядку розповідає про історію війни, яка двічі прокотилася через Україну. Головна концепція музею так і звучить - «Дорога війни»: трагічна і героїчна історія воєнних років в Україні. Найвизначнішим об'єктом музею є, звичайно ж, статуя «Батьківщина-Мати». </a:t>
            </a:r>
            <a:endParaRPr lang="uk-UA" dirty="0"/>
          </a:p>
        </p:txBody>
      </p:sp>
    </p:spTree>
    <p:extLst>
      <p:ext uri="{BB962C8B-B14F-4D97-AF65-F5344CB8AC3E}">
        <p14:creationId xmlns:p14="http://schemas.microsoft.com/office/powerpoint/2010/main" xmlns="" val="12033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3527"/>
            <a:ext cx="6858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Героям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Харкова</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946857"/>
            <a:ext cx="6858001"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	Для нас, харків’ян, Харків  є містом-героєм.  У чотирьох битвах за Харків  і за час його дворазової окупації СРСР і Німеччина втратили більше людей, ніж будь де ще в історії Другої світової війни, включаючи Сталінград. На його території та передмісті знаходиться багато пам’яток Другої світової війни.  </a:t>
            </a:r>
            <a:endParaRPr lang="uk-UA"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7540" y="1900964"/>
            <a:ext cx="2970461" cy="222923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887540" y="4130203"/>
            <a:ext cx="297046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rPr>
              <a:t>Меморіальний комплекс Слави</a:t>
            </a:r>
            <a:endParaRPr lang="uk-UA" sz="1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 y="1900964"/>
            <a:ext cx="3717031" cy="28931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Величний і урочистий меморіальний комплекс був відкритий у Харківському лісопарку у 1977 році. У цій частині міста за часів війни були страчені десятки тисяч військовополонених, подвиг яких і увічнив цей пам’ятник. У центрі меморіалу встановлена стела, поруч з якою застигла Батьківщина-Мати. Вінчає пам’ятник напис золотими літерами: «Герої не вмирають. Вони знаходять безсмертя і назавжди залишаються в пам’яті націй, у звершеннях наших, у великих справах прийдешніх поколінь. Життям своїм нащадки </a:t>
            </a:r>
            <a:r>
              <a:rPr lang="uk-UA" sz="1400" dirty="0" err="1" smtClean="0">
                <a:latin typeface="Times New Roman" panose="02020603050405020304" pitchFamily="18" charset="0"/>
                <a:cs typeface="Times New Roman" panose="02020603050405020304" pitchFamily="18" charset="0"/>
              </a:rPr>
              <a:t>забов’язані</a:t>
            </a:r>
            <a:r>
              <a:rPr lang="uk-UA" sz="1400" dirty="0" smtClean="0">
                <a:latin typeface="Times New Roman" panose="02020603050405020304" pitchFamily="18" charset="0"/>
                <a:cs typeface="Times New Roman" panose="02020603050405020304" pitchFamily="18" charset="0"/>
              </a:rPr>
              <a:t> їм.»</a:t>
            </a:r>
            <a:endParaRPr lang="uk-UA" sz="1400"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346" y="4813817"/>
            <a:ext cx="2683334" cy="191590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90901" y="6560441"/>
            <a:ext cx="28993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rPr>
              <a:t>Пам’ятник «Зірка»</a:t>
            </a:r>
            <a:endParaRPr lang="uk-UA" sz="1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55371" y="5057550"/>
            <a:ext cx="3933056"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Пам’ятний знак, присвячений десяти дивізіям, які звільнили Харків. Стела у формі п’ятикутної зірки, в народі більше відома під назвою «Зірка». Пам’ятник часто приймають за братську могилу, проте, це не так. Він був </a:t>
            </a:r>
            <a:r>
              <a:rPr lang="uk-UA" sz="1400" dirty="0" err="1" smtClean="0">
                <a:latin typeface="Times New Roman" panose="02020603050405020304" pitchFamily="18" charset="0"/>
                <a:cs typeface="Times New Roman" panose="02020603050405020304" pitchFamily="18" charset="0"/>
              </a:rPr>
              <a:t>вікритий</a:t>
            </a:r>
            <a:r>
              <a:rPr lang="uk-UA" sz="1400" dirty="0" smtClean="0">
                <a:latin typeface="Times New Roman" panose="02020603050405020304" pitchFamily="18" charset="0"/>
                <a:cs typeface="Times New Roman" panose="02020603050405020304" pitchFamily="18" charset="0"/>
              </a:rPr>
              <a:t> на честь тридцятої річниці визволення Харкова.</a:t>
            </a:r>
            <a:endParaRPr lang="uk-UA" sz="14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7173" y="6464311"/>
            <a:ext cx="2870827" cy="21548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077073" y="8559225"/>
            <a:ext cx="277119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uk-UA" sz="1600" b="1" dirty="0" smtClean="0">
                <a:latin typeface="Times New Roman" panose="02020603050405020304" pitchFamily="18" charset="0"/>
                <a:cs typeface="Times New Roman" panose="02020603050405020304" pitchFamily="18" charset="0"/>
              </a:rPr>
              <a:t>Меморіальний комплекс «</a:t>
            </a:r>
            <a:r>
              <a:rPr lang="uk-UA" sz="1600" b="1" dirty="0" err="1" smtClean="0">
                <a:latin typeface="Times New Roman" panose="02020603050405020304" pitchFamily="18" charset="0"/>
                <a:cs typeface="Times New Roman" panose="02020603050405020304" pitchFamily="18" charset="0"/>
              </a:rPr>
              <a:t>Дробицький</a:t>
            </a:r>
            <a:r>
              <a:rPr lang="uk-UA" sz="1600" b="1" dirty="0" smtClean="0">
                <a:latin typeface="Times New Roman" panose="02020603050405020304" pitchFamily="18" charset="0"/>
                <a:cs typeface="Times New Roman" panose="02020603050405020304" pitchFamily="18" charset="0"/>
              </a:rPr>
              <a:t> яр»</a:t>
            </a:r>
            <a:endParaRPr lang="uk-UA"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176" y="6898995"/>
            <a:ext cx="3961587"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400" dirty="0" smtClean="0">
                <a:latin typeface="Times New Roman" panose="02020603050405020304" pitchFamily="18" charset="0"/>
                <a:cs typeface="Times New Roman" panose="02020603050405020304" pitchFamily="18" charset="0"/>
              </a:rPr>
              <a:t>Найвідомішим пам’ятником бойової слави Харкова став Меморіальний комплекс  «</a:t>
            </a:r>
            <a:r>
              <a:rPr lang="uk-UA" sz="1400" dirty="0" err="1" smtClean="0">
                <a:latin typeface="Times New Roman" panose="02020603050405020304" pitchFamily="18" charset="0"/>
                <a:cs typeface="Times New Roman" panose="02020603050405020304" pitchFamily="18" charset="0"/>
              </a:rPr>
              <a:t>Дробицький</a:t>
            </a:r>
            <a:r>
              <a:rPr lang="uk-UA" sz="1400" dirty="0" smtClean="0">
                <a:latin typeface="Times New Roman" panose="02020603050405020304" pitchFamily="18" charset="0"/>
                <a:cs typeface="Times New Roman" panose="02020603050405020304" pitchFamily="18" charset="0"/>
              </a:rPr>
              <a:t> яр», що втілює нацистські порядки в період окупації. Меморіал присвячений пам’яті жертв голокосту. Місце його розташування теж було обрано не випадково:  в період з 1941 по 1942 тут було вбито близько п’ятнадцяти тисяч жителів міста. Напис, що зустрічає відвідувачів меморіального комплексу, говорить: «Це місце, де мертві вчать живих».</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102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858000" cy="769441"/>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35903" y="61555"/>
            <a:ext cx="6858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rPr>
              <a:t>ВІЙНА ВІЙНОЮ ДО ВІЙНИ!</a:t>
            </a:r>
            <a:endParaRPr lang="uk-UA" sz="3200" b="1" spc="50" dirty="0">
              <a:ln w="1143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2269891"/>
            <a:ext cx="6858000" cy="695575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600" i="1" dirty="0" smtClean="0">
                <a:latin typeface="Times New Roman" panose="02020603050405020304" pitchFamily="18" charset="0"/>
                <a:cs typeface="Times New Roman" panose="02020603050405020304" pitchFamily="18" charset="0"/>
              </a:rPr>
              <a:t>	</a:t>
            </a:r>
            <a:r>
              <a:rPr lang="uk-UA" sz="1600" i="1" dirty="0" smtClean="0">
                <a:solidFill>
                  <a:srgbClr val="C00000"/>
                </a:solidFill>
                <a:latin typeface="Times New Roman" panose="02020603050405020304" pitchFamily="18" charset="0"/>
                <a:cs typeface="Times New Roman" panose="02020603050405020304" pitchFamily="18" charset="0"/>
              </a:rPr>
              <a:t>Йшов 1941 рік…Закінчивши школу, ми увійшли у юність, як молоді саджанці до нового саду. Ми ще не встигли пустити коріння, як війна вирвала нас із ґрунту. Для інших, старих, війна – це тільки якийсь часовий відтінок, вони можуть подумки його проминути. А нас війна вихопила із звичайного життя, і ми </a:t>
            </a:r>
            <a:r>
              <a:rPr lang="uk-UA" sz="1600" i="1" dirty="0" err="1" smtClean="0">
                <a:solidFill>
                  <a:srgbClr val="C00000"/>
                </a:solidFill>
                <a:latin typeface="Times New Roman" panose="02020603050405020304" pitchFamily="18" charset="0"/>
                <a:cs typeface="Times New Roman" panose="02020603050405020304" pitchFamily="18" charset="0"/>
              </a:rPr>
              <a:t>зне</a:t>
            </a:r>
            <a:r>
              <a:rPr lang="uk-UA" sz="1600" i="1" dirty="0" smtClean="0">
                <a:solidFill>
                  <a:srgbClr val="C00000"/>
                </a:solidFill>
                <a:latin typeface="Times New Roman" panose="02020603050405020304" pitchFamily="18" charset="0"/>
                <a:cs typeface="Times New Roman" panose="02020603050405020304" pitchFamily="18" charset="0"/>
              </a:rPr>
              <a:t> нали, чим це скінчиться…</a:t>
            </a:r>
          </a:p>
          <a:p>
            <a:pPr algn="just"/>
            <a:r>
              <a:rPr lang="uk-UA" sz="1600" dirty="0" smtClean="0">
                <a:latin typeface="Times New Roman" panose="02020603050405020304" pitchFamily="18" charset="0"/>
                <a:cs typeface="Times New Roman" panose="02020603050405020304" pitchFamily="18" charset="0"/>
              </a:rPr>
              <a:t>Безглуздість війни, в якій одна людина повинна вбивати іншого тільки тому, що хтось зверху сказав їм, що вони вороги, назавжди відрізала у вчорашніх школярів віру у майбутнє.</a:t>
            </a:r>
          </a:p>
          <a:p>
            <a:pPr algn="just"/>
            <a:r>
              <a:rPr lang="uk-UA" sz="1600" i="1" dirty="0" smtClean="0">
                <a:latin typeface="Times New Roman" panose="02020603050405020304" pitchFamily="18" charset="0"/>
                <a:cs typeface="Times New Roman" panose="02020603050405020304" pitchFamily="18" charset="0"/>
              </a:rPr>
              <a:t>	</a:t>
            </a:r>
            <a:r>
              <a:rPr lang="uk-UA" sz="1600" i="1" dirty="0" smtClean="0">
                <a:solidFill>
                  <a:srgbClr val="C00000"/>
                </a:solidFill>
                <a:latin typeface="Times New Roman" panose="02020603050405020304" pitchFamily="18" charset="0"/>
                <a:cs typeface="Times New Roman" panose="02020603050405020304" pitchFamily="18" charset="0"/>
              </a:rPr>
              <a:t>….Уночі  вітер розбурхався ще дужче, а над ранок, о четвертій годині, під проливним дощем, я почув постріли…. Почався артилерійський обстріл, і німці посунули на нас. Ми билися в темряві, під дощем, і контратака знавіснілих  зі страху солдатів з другої лінії траншей відкинула їх назад. Вони більше не йшли…Наступила тиша… Між поривами вітру та дощу ми почули гарматний гул ген десь на півночі… Почали прибувати поранені: кого несли на ношах, хтось плентавсь сам, кого тягли на плечах  товариші…Вони були змоклі до рубця й усі страшенно перелякані…</a:t>
            </a:r>
          </a:p>
          <a:p>
            <a:pPr algn="just"/>
            <a:r>
              <a:rPr lang="uk-UA" sz="1600" dirty="0" smtClean="0">
                <a:latin typeface="Times New Roman" panose="02020603050405020304" pitchFamily="18" charset="0"/>
                <a:cs typeface="Times New Roman" panose="02020603050405020304" pitchFamily="18" charset="0"/>
              </a:rPr>
              <a:t>Участь у бойових діях на фронті, життя під час більш-менш спокійних днів, перебування у шпиталях і коротких відпустках вдома… Усім відомий Ремарк назвав цих молодих людей «втраченим поколінням», бо вони через душевні та психологічні травми, отримані під час війни, не зможуть вже адаптуватись до «нормального» мирного життя.</a:t>
            </a:r>
          </a:p>
          <a:p>
            <a:pPr algn="just"/>
            <a:r>
              <a:rPr lang="uk-UA" sz="1600" dirty="0">
                <a:latin typeface="Times New Roman" panose="02020603050405020304" pitchFamily="18" charset="0"/>
                <a:cs typeface="Times New Roman" panose="02020603050405020304" pitchFamily="18" charset="0"/>
              </a:rPr>
              <a:t>	</a:t>
            </a:r>
            <a:r>
              <a:rPr lang="uk-UA" sz="1600" i="1" dirty="0" smtClean="0">
                <a:solidFill>
                  <a:srgbClr val="C00000"/>
                </a:solidFill>
                <a:latin typeface="Times New Roman" panose="02020603050405020304" pitchFamily="18" charset="0"/>
                <a:cs typeface="Times New Roman" panose="02020603050405020304" pitchFamily="18" charset="0"/>
              </a:rPr>
              <a:t>….В середу ми повернулись додому… Нас лишилось двоє з нашого класу…Через війну ми стали ні до чого </a:t>
            </a:r>
            <a:r>
              <a:rPr lang="uk-UA" sz="1600" i="1" smtClean="0">
                <a:solidFill>
                  <a:srgbClr val="C00000"/>
                </a:solidFill>
                <a:latin typeface="Times New Roman" panose="02020603050405020304" pitchFamily="18" charset="0"/>
                <a:cs typeface="Times New Roman" panose="02020603050405020304" pitchFamily="18" charset="0"/>
              </a:rPr>
              <a:t>не здатними…Ми </a:t>
            </a:r>
            <a:r>
              <a:rPr lang="uk-UA" sz="1600" i="1" dirty="0" smtClean="0">
                <a:solidFill>
                  <a:srgbClr val="C00000"/>
                </a:solidFill>
                <a:latin typeface="Times New Roman" panose="02020603050405020304" pitchFamily="18" charset="0"/>
                <a:cs typeface="Times New Roman" panose="02020603050405020304" pitchFamily="18" charset="0"/>
              </a:rPr>
              <a:t>вже не молодь. Ми вже не хочемо завойовувати світ. Ми втікачі. Тікаємо від самих себе. Від свого життя. Нам було по вісімнадцять років, ми тільки починали любити життя і світ, а нам довелось стріляти в них. Перший снаряд влучив у наше серце…</a:t>
            </a:r>
          </a:p>
          <a:p>
            <a:pPr algn="just"/>
            <a:endParaRPr lang="uk-UA" sz="14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0" y="769441"/>
            <a:ext cx="3645024"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uk-UA" i="1" dirty="0" smtClean="0"/>
              <a:t>І виростають покоління,</a:t>
            </a:r>
          </a:p>
          <a:p>
            <a:r>
              <a:rPr lang="uk-UA" i="1" dirty="0" smtClean="0"/>
              <a:t>Котрі не чули тишини.</a:t>
            </a:r>
          </a:p>
          <a:p>
            <a:r>
              <a:rPr lang="uk-UA" i="1" dirty="0" smtClean="0"/>
              <a:t>О, найстрашніше з літочислень – </a:t>
            </a:r>
          </a:p>
          <a:p>
            <a:r>
              <a:rPr lang="uk-UA" i="1" dirty="0" smtClean="0"/>
              <a:t>Війна війною до війни!</a:t>
            </a:r>
          </a:p>
          <a:p>
            <a:pPr algn="r"/>
            <a:r>
              <a:rPr lang="uk-UA" i="1" dirty="0" smtClean="0"/>
              <a:t>©</a:t>
            </a:r>
            <a:r>
              <a:rPr lang="uk-UA" i="1" dirty="0" err="1" smtClean="0"/>
              <a:t>Л.Костенко</a:t>
            </a:r>
            <a:endParaRPr lang="uk-UA"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1158" y="769440"/>
            <a:ext cx="3196842" cy="164231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564949" y="8774668"/>
            <a:ext cx="32930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uk-UA" i="1" dirty="0" smtClean="0"/>
              <a:t>З роздумів…</a:t>
            </a:r>
            <a:endParaRPr lang="uk-UA" i="1" dirty="0"/>
          </a:p>
        </p:txBody>
      </p:sp>
    </p:spTree>
    <p:extLst>
      <p:ext uri="{BB962C8B-B14F-4D97-AF65-F5344CB8AC3E}">
        <p14:creationId xmlns:p14="http://schemas.microsoft.com/office/powerpoint/2010/main" xmlns="" val="398104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858000" cy="707886"/>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Роботи учнів</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761840"/>
            <a:ext cx="2204863" cy="1675273"/>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0429" y="761840"/>
            <a:ext cx="2318691" cy="1675273"/>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00196" y="761840"/>
            <a:ext cx="2357804" cy="1675273"/>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2042" y="2437113"/>
            <a:ext cx="2190428" cy="2843808"/>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21132" y="2437113"/>
            <a:ext cx="2215736" cy="2843808"/>
          </a:xfrm>
          <a:prstGeom prst="rect">
            <a:avLst/>
          </a:prstGeom>
          <a:ln>
            <a:noFill/>
          </a:ln>
          <a:effectLst>
            <a:softEdge rad="1125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36868" y="2394401"/>
            <a:ext cx="2321131" cy="2886520"/>
          </a:xfrm>
          <a:prstGeom prst="rect">
            <a:avLst/>
          </a:prstGeom>
          <a:ln>
            <a:noFill/>
          </a:ln>
          <a:effectLst>
            <a:softEdge rad="112500"/>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 y="5280921"/>
            <a:ext cx="2321132" cy="1667343"/>
          </a:xfrm>
          <a:prstGeom prst="rect">
            <a:avLst/>
          </a:prstGeom>
          <a:ln>
            <a:noFill/>
          </a:ln>
          <a:effectLst>
            <a:softEdge rad="112500"/>
          </a:effectLst>
        </p:spPr>
      </p:pic>
      <p:pic>
        <p:nvPicPr>
          <p:cNvPr id="10" name="Рисунок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318561" y="5280921"/>
            <a:ext cx="2218307" cy="1667343"/>
          </a:xfrm>
          <a:prstGeom prst="rect">
            <a:avLst/>
          </a:prstGeom>
          <a:ln>
            <a:noFill/>
          </a:ln>
          <a:effectLst>
            <a:softEdge rad="112500"/>
          </a:effectLst>
        </p:spPr>
      </p:pic>
      <p:pic>
        <p:nvPicPr>
          <p:cNvPr id="11" name="Рисунок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536867" y="5252321"/>
            <a:ext cx="2413607" cy="1733771"/>
          </a:xfrm>
          <a:prstGeom prst="rect">
            <a:avLst/>
          </a:prstGeom>
          <a:ln>
            <a:noFill/>
          </a:ln>
          <a:effectLst>
            <a:softEdge rad="112500"/>
          </a:effectLst>
        </p:spPr>
      </p:pic>
      <p:pic>
        <p:nvPicPr>
          <p:cNvPr id="12" name="Рисунок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286" y="6898053"/>
            <a:ext cx="3429000" cy="2245947"/>
          </a:xfrm>
          <a:prstGeom prst="rect">
            <a:avLst/>
          </a:prstGeom>
          <a:ln>
            <a:noFill/>
          </a:ln>
          <a:effectLst>
            <a:softEdge rad="112500"/>
          </a:effectLst>
        </p:spPr>
      </p:pic>
      <p:pic>
        <p:nvPicPr>
          <p:cNvPr id="13" name="Рисунок 1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447795" y="6928824"/>
            <a:ext cx="3429000" cy="2215176"/>
          </a:xfrm>
          <a:prstGeom prst="rect">
            <a:avLst/>
          </a:prstGeom>
          <a:ln>
            <a:noFill/>
          </a:ln>
          <a:effectLst>
            <a:softEdge rad="112500"/>
          </a:effectLst>
        </p:spPr>
      </p:pic>
    </p:spTree>
    <p:extLst>
      <p:ext uri="{BB962C8B-B14F-4D97-AF65-F5344CB8AC3E}">
        <p14:creationId xmlns:p14="http://schemas.microsoft.com/office/powerpoint/2010/main" xmlns="" val="4850653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934</Words>
  <Application>Microsoft Office PowerPoint</Application>
  <PresentationFormat>Экран (4:3)</PresentationFormat>
  <Paragraphs>58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Танюшка</dc:creator>
  <cp:lastModifiedBy>User</cp:lastModifiedBy>
  <cp:revision>31</cp:revision>
  <dcterms:created xsi:type="dcterms:W3CDTF">2020-04-13T15:44:48Z</dcterms:created>
  <dcterms:modified xsi:type="dcterms:W3CDTF">2020-05-21T07:23:56Z</dcterms:modified>
</cp:coreProperties>
</file>