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2" r:id="rId4"/>
    <p:sldId id="304" r:id="rId5"/>
    <p:sldId id="305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267" r:id="rId14"/>
    <p:sldId id="266" r:id="rId15"/>
    <p:sldId id="303" r:id="rId16"/>
    <p:sldId id="268" r:id="rId17"/>
    <p:sldId id="269" r:id="rId18"/>
    <p:sldId id="270" r:id="rId19"/>
    <p:sldId id="271" r:id="rId20"/>
    <p:sldId id="272" r:id="rId21"/>
    <p:sldId id="286" r:id="rId22"/>
    <p:sldId id="287" r:id="rId23"/>
    <p:sldId id="288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27" r:id="rId33"/>
    <p:sldId id="277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01" r:id="rId51"/>
    <p:sldId id="300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19-20\&#1088;&#1110;&#1095;&#1085;&#1080;&#1081;%20&#1087;&#1083;&#1072;&#1085;\&#1088;&#1087;%20(2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19-20\&#1088;&#1110;&#1095;&#1085;&#1080;&#1081;%20&#1087;&#1083;&#1072;&#1085;\&#1044;&#1055;&#1040;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19-20\&#1088;&#1110;&#1095;&#1085;&#1080;&#1081;%20&#1087;&#1083;&#1072;&#1085;\&#1044;&#1055;&#1040;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19-20\&#1088;&#1110;&#1095;&#1085;&#1080;&#1081;%20&#1087;&#1083;&#1072;&#1085;\&#1044;&#1055;&#1040;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19-20\&#1088;&#1110;&#1095;&#1085;&#1080;&#1081;%20&#1087;&#1083;&#1072;&#1085;\&#1044;&#1055;&#1040;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19-20\&#1088;&#1110;&#1095;&#1085;&#1080;&#1081;%20&#1087;&#1083;&#1072;&#1085;\&#1044;&#1055;&#1040;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19-20\&#1088;&#1110;&#1095;&#1085;&#1080;&#1081;%20&#1087;&#1083;&#1072;&#1085;\&#1050;&#1085;&#1080;&#1075;&#1072;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_bass\Downloads\&#1044;&#1055;&#1040;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19-20\&#1088;&#1110;&#1095;&#1085;&#1080;&#1081;%20&#1087;&#1083;&#1072;&#1085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19-20\&#1088;&#1110;&#1095;&#1085;&#1080;&#1081;%20&#1087;&#1083;&#1072;&#1085;\&#1088;&#1087;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19-20\&#1088;&#1110;&#1095;&#1085;&#1080;&#1081;%20&#1087;&#1083;&#1072;&#1085;\&#1088;&#1087;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19-20\&#1088;&#1110;&#1095;&#1085;&#1080;&#1081;%20&#1087;&#1083;&#1072;&#1085;\&#1088;&#1087;%20(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19-20\&#1088;&#1110;&#1095;&#1085;&#1080;&#1081;%20&#1087;&#1083;&#1072;&#1085;\&#1088;&#1087;%20(2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19-20\&#1088;&#1110;&#1095;&#1085;&#1080;&#1081;%20&#1087;&#1083;&#1072;&#1085;\&#1088;&#1087;%20(2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88;&#1091;&#1089;&#1080;&#1082;\&#1076;&#1086;&#1082;&#1080;\&#1079;&#1072;&#1074;\19-20\&#1088;&#1110;&#1095;&#1085;&#1080;&#1081;%20&#1087;&#1083;&#1072;&#1085;\&#1044;&#1055;&#1040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lvl="0">
              <a:defRPr sz="1200" b="1" i="0">
                <a:solidFill>
                  <a:srgbClr val="000000"/>
                </a:solidFill>
                <a:latin typeface="Arial Cyr"/>
              </a:defRPr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Віковий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ХГ № 12, у %</a:t>
            </a:r>
          </a:p>
        </c:rich>
      </c:tx>
    </c:title>
    <c:view3D>
      <c:depthPercent val="100"/>
      <c:rAngAx val="1"/>
    </c:view3D>
    <c:plotArea>
      <c:layout>
        <c:manualLayout>
          <c:xMode val="edge"/>
          <c:yMode val="edge"/>
          <c:x val="6.2121304038387878E-2"/>
          <c:y val="0.23913128089362892"/>
          <c:w val="0.75000110973175549"/>
          <c:h val="0.59782820223407296"/>
        </c:manualLayout>
      </c:layout>
      <c:bar3DChart>
        <c:barDir val="col"/>
        <c:grouping val="clustered"/>
        <c:ser>
          <c:idx val="0"/>
          <c:order val="0"/>
          <c:tx>
            <c:strRef>
              <c:f>мое!$B$134</c:f>
              <c:strCache>
                <c:ptCount val="1"/>
                <c:pt idx="0">
                  <c:v>До 50 років</c:v>
                </c:pt>
              </c:strCache>
            </c:strRef>
          </c:tx>
          <c:spPr>
            <a:solidFill>
              <a:srgbClr val="9999FF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мое!$A$135:$A$140</c:f>
              <c:strCache>
                <c:ptCount val="6"/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</c:strCache>
            </c:strRef>
          </c:cat>
          <c:val>
            <c:numRef>
              <c:f>мое!$B$135:$B$140</c:f>
              <c:numCache>
                <c:formatCode>General</c:formatCode>
                <c:ptCount val="6"/>
                <c:pt idx="1">
                  <c:v>75.8</c:v>
                </c:pt>
                <c:pt idx="2">
                  <c:v>71.2</c:v>
                </c:pt>
                <c:pt idx="3">
                  <c:v>71.2</c:v>
                </c:pt>
                <c:pt idx="4">
                  <c:v>77.3</c:v>
                </c:pt>
                <c:pt idx="5">
                  <c:v>76.400000000000006</c:v>
                </c:pt>
              </c:numCache>
            </c:numRef>
          </c:val>
        </c:ser>
        <c:ser>
          <c:idx val="1"/>
          <c:order val="1"/>
          <c:tx>
            <c:strRef>
              <c:f>мое!$C$134</c:f>
              <c:strCache>
                <c:ptCount val="1"/>
                <c:pt idx="0">
                  <c:v>Після 50 років</c:v>
                </c:pt>
              </c:strCache>
            </c:strRef>
          </c:tx>
          <c:spPr>
            <a:solidFill>
              <a:srgbClr val="993366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мое!$A$135:$A$140</c:f>
              <c:strCache>
                <c:ptCount val="6"/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</c:strCache>
            </c:strRef>
          </c:cat>
          <c:val>
            <c:numRef>
              <c:f>мое!$C$135:$C$140</c:f>
              <c:numCache>
                <c:formatCode>General</c:formatCode>
                <c:ptCount val="6"/>
                <c:pt idx="1">
                  <c:v>24.2</c:v>
                </c:pt>
                <c:pt idx="2">
                  <c:v>28.8</c:v>
                </c:pt>
                <c:pt idx="3">
                  <c:v>28.8</c:v>
                </c:pt>
                <c:pt idx="4">
                  <c:v>22.7</c:v>
                </c:pt>
                <c:pt idx="5">
                  <c:v>23.5</c:v>
                </c:pt>
              </c:numCache>
            </c:numRef>
          </c:val>
        </c:ser>
        <c:shape val="box"/>
        <c:axId val="50695552"/>
        <c:axId val="50705536"/>
        <c:axId val="0"/>
      </c:bar3DChart>
      <c:catAx>
        <c:axId val="50695552"/>
        <c:scaling>
          <c:orientation val="minMax"/>
        </c:scaling>
        <c:axPos val="b"/>
        <c:tickLblPos val="nextTo"/>
        <c:txPr>
          <a:bodyPr rot="0"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ru-RU"/>
          </a:p>
        </c:txPr>
        <c:crossAx val="50705536"/>
        <c:crosses val="autoZero"/>
        <c:lblAlgn val="ctr"/>
        <c:lblOffset val="100"/>
      </c:catAx>
      <c:valAx>
        <c:axId val="50705536"/>
        <c:scaling>
          <c:orientation val="minMax"/>
        </c:scaling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tickLblPos val="nextTo"/>
        <c:spPr>
          <a:ln w="47625">
            <a:noFill/>
          </a:ln>
        </c:spPr>
        <c:txPr>
          <a:bodyPr/>
          <a:lstStyle/>
          <a:p>
            <a:pPr lvl="0">
              <a:defRPr sz="1000" b="0" i="0">
                <a:solidFill>
                  <a:srgbClr val="000000"/>
                </a:solidFill>
                <a:latin typeface="Arial Cyr"/>
              </a:defRPr>
            </a:pPr>
            <a:endParaRPr lang="ru-RU"/>
          </a:p>
        </c:txPr>
        <c:crossAx val="50695552"/>
        <c:crosses val="autoZero"/>
        <c:crossBetween val="between"/>
      </c:valAx>
      <c:spPr>
        <a:noFill/>
      </c:spPr>
    </c:plotArea>
    <c:legend>
      <c:legendPos val="r"/>
      <c:txPr>
        <a:bodyPr/>
        <a:lstStyle/>
        <a:p>
          <a:pPr lvl="0">
            <a:defRPr sz="900">
              <a:solidFill>
                <a:srgbClr val="000000"/>
              </a:solidFill>
              <a:latin typeface="Arial Cyr"/>
            </a:defRPr>
          </a:pPr>
          <a:endParaRPr lang="ru-RU"/>
        </a:p>
      </c:txPr>
    </c:legend>
    <c:plotVisOnly val="1"/>
  </c:chart>
  <c:spPr>
    <a:solidFill>
      <a:srgbClr val="FFFFFF"/>
    </a:soli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Лист3!$B$27</c:f>
              <c:strCache>
                <c:ptCount val="1"/>
                <c:pt idx="0">
                  <c:v>ДПА</c:v>
                </c:pt>
              </c:strCache>
            </c:strRef>
          </c:tx>
          <c:spPr>
            <a:solidFill>
              <a:srgbClr val="3366CC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Лист3!$A$28:$A$29</c:f>
              <c:strCache>
                <c:ptCount val="2"/>
                <c:pt idx="0">
                  <c:v>Математика</c:v>
                </c:pt>
                <c:pt idx="1">
                  <c:v>Українська мова</c:v>
                </c:pt>
              </c:strCache>
            </c:strRef>
          </c:cat>
          <c:val>
            <c:numRef>
              <c:f>Лист3!$B$28:$B$29</c:f>
              <c:numCache>
                <c:formatCode>General</c:formatCode>
                <c:ptCount val="2"/>
                <c:pt idx="0">
                  <c:v>10.7</c:v>
                </c:pt>
                <c:pt idx="1">
                  <c:v>8.57</c:v>
                </c:pt>
              </c:numCache>
            </c:numRef>
          </c:val>
        </c:ser>
        <c:ser>
          <c:idx val="1"/>
          <c:order val="1"/>
          <c:tx>
            <c:strRef>
              <c:f>Лист3!$C$27</c:f>
              <c:strCache>
                <c:ptCount val="1"/>
                <c:pt idx="0">
                  <c:v>Річне оцінювання</c:v>
                </c:pt>
              </c:strCache>
            </c:strRef>
          </c:tx>
          <c:spPr>
            <a:solidFill>
              <a:srgbClr val="DC3912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Лист3!$A$28:$A$29</c:f>
              <c:strCache>
                <c:ptCount val="2"/>
                <c:pt idx="0">
                  <c:v>Математика</c:v>
                </c:pt>
                <c:pt idx="1">
                  <c:v>Українська мова</c:v>
                </c:pt>
              </c:strCache>
            </c:strRef>
          </c:cat>
          <c:val>
            <c:numRef>
              <c:f>Лист3!$C$28:$C$29</c:f>
              <c:numCache>
                <c:formatCode>General</c:formatCode>
                <c:ptCount val="2"/>
                <c:pt idx="0">
                  <c:v>9.58</c:v>
                </c:pt>
                <c:pt idx="1">
                  <c:v>8.43</c:v>
                </c:pt>
              </c:numCache>
            </c:numRef>
          </c:val>
        </c:ser>
        <c:shape val="box"/>
        <c:axId val="51390720"/>
        <c:axId val="51396608"/>
        <c:axId val="0"/>
      </c:bar3DChart>
      <c:catAx>
        <c:axId val="51390720"/>
        <c:scaling>
          <c:orientation val="maxMin"/>
        </c:scaling>
        <c:axPos val="l"/>
        <c:tickLblPos val="nextTo"/>
        <c:txPr>
          <a:bodyPr/>
          <a:lstStyle/>
          <a:p>
            <a:pPr lvl="0">
              <a:defRPr b="0"/>
            </a:pPr>
            <a:endParaRPr lang="ru-RU"/>
          </a:p>
        </c:txPr>
        <c:crossAx val="51396608"/>
        <c:crosses val="autoZero"/>
        <c:lblAlgn val="ctr"/>
        <c:lblOffset val="100"/>
      </c:catAx>
      <c:valAx>
        <c:axId val="51396608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ru-RU"/>
          </a:p>
        </c:txPr>
        <c:crossAx val="51390720"/>
        <c:crosses val="max"/>
        <c:crossBetween val="between"/>
      </c:valAx>
    </c:plotArea>
    <c:legend>
      <c:legendPos val="r"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Лист1!$D$2</c:f>
              <c:strCache>
                <c:ptCount val="1"/>
                <c:pt idx="0">
                  <c:v>Початковий рівень</c:v>
                </c:pt>
              </c:strCache>
            </c:strRef>
          </c:tx>
          <c:spPr>
            <a:solidFill>
              <a:srgbClr val="4F81BD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Лист1!$B$3:$B$7</c:f>
              <c:strCache>
                <c:ptCount val="5"/>
                <c:pt idx="0">
                  <c:v>Українська мова</c:v>
                </c:pt>
                <c:pt idx="1">
                  <c:v>Математика</c:v>
                </c:pt>
                <c:pt idx="2">
                  <c:v>Іноземна мова (англійська)</c:v>
                </c:pt>
                <c:pt idx="3">
                  <c:v>Біологія</c:v>
                </c:pt>
                <c:pt idx="4">
                  <c:v>Фізика</c:v>
                </c:pt>
              </c:strCache>
            </c:strRef>
          </c:cat>
          <c:val>
            <c:numRef>
              <c:f>Лист1!$D$3:$D$7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Лист1!$F$2</c:f>
              <c:strCache>
                <c:ptCount val="1"/>
                <c:pt idx="0">
                  <c:v>Середній рівень</c:v>
                </c:pt>
              </c:strCache>
            </c:strRef>
          </c:tx>
          <c:spPr>
            <a:solidFill>
              <a:srgbClr val="C0504D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Лист1!$B$3:$B$7</c:f>
              <c:strCache>
                <c:ptCount val="5"/>
                <c:pt idx="0">
                  <c:v>Українська мова</c:v>
                </c:pt>
                <c:pt idx="1">
                  <c:v>Математика</c:v>
                </c:pt>
                <c:pt idx="2">
                  <c:v>Іноземна мова (англійська)</c:v>
                </c:pt>
                <c:pt idx="3">
                  <c:v>Біологія</c:v>
                </c:pt>
                <c:pt idx="4">
                  <c:v>Фізика</c:v>
                </c:pt>
              </c:strCache>
            </c:strRef>
          </c:cat>
          <c:val>
            <c:numRef>
              <c:f>Лист1!$F$3:$F$7</c:f>
              <c:numCache>
                <c:formatCode>0.00%</c:formatCode>
                <c:ptCount val="5"/>
                <c:pt idx="0">
                  <c:v>9.4000000000000028E-2</c:v>
                </c:pt>
                <c:pt idx="1">
                  <c:v>0.37500000000000011</c:v>
                </c:pt>
                <c:pt idx="2">
                  <c:v>0.21200000000000005</c:v>
                </c:pt>
                <c:pt idx="3">
                  <c:v>0.46700000000000008</c:v>
                </c:pt>
                <c:pt idx="4">
                  <c:v>0.18200000000000005</c:v>
                </c:pt>
              </c:numCache>
            </c:numRef>
          </c:val>
        </c:ser>
        <c:ser>
          <c:idx val="2"/>
          <c:order val="2"/>
          <c:tx>
            <c:strRef>
              <c:f>Лист1!$H$2</c:f>
              <c:strCache>
                <c:ptCount val="1"/>
                <c:pt idx="0">
                  <c:v>Достатній рівень</c:v>
                </c:pt>
              </c:strCache>
            </c:strRef>
          </c:tx>
          <c:spPr>
            <a:solidFill>
              <a:srgbClr val="9BBB59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Лист1!$B$3:$B$7</c:f>
              <c:strCache>
                <c:ptCount val="5"/>
                <c:pt idx="0">
                  <c:v>Українська мова</c:v>
                </c:pt>
                <c:pt idx="1">
                  <c:v>Математика</c:v>
                </c:pt>
                <c:pt idx="2">
                  <c:v>Іноземна мова (англійська)</c:v>
                </c:pt>
                <c:pt idx="3">
                  <c:v>Біологія</c:v>
                </c:pt>
                <c:pt idx="4">
                  <c:v>Фізика</c:v>
                </c:pt>
              </c:strCache>
            </c:strRef>
          </c:cat>
          <c:val>
            <c:numRef>
              <c:f>Лист1!$H$3:$H$7</c:f>
              <c:numCache>
                <c:formatCode>0.00%</c:formatCode>
                <c:ptCount val="5"/>
                <c:pt idx="0">
                  <c:v>0.5</c:v>
                </c:pt>
                <c:pt idx="1">
                  <c:v>0.4900000000000001</c:v>
                </c:pt>
                <c:pt idx="2">
                  <c:v>0.36400000000000016</c:v>
                </c:pt>
                <c:pt idx="3">
                  <c:v>0.43300000000000011</c:v>
                </c:pt>
                <c:pt idx="4">
                  <c:v>0.60600000000000021</c:v>
                </c:pt>
              </c:numCache>
            </c:numRef>
          </c:val>
        </c:ser>
        <c:ser>
          <c:idx val="3"/>
          <c:order val="3"/>
          <c:tx>
            <c:strRef>
              <c:f>Лист1!$J$2</c:f>
              <c:strCache>
                <c:ptCount val="1"/>
                <c:pt idx="0">
                  <c:v>Високий рівень</c:v>
                </c:pt>
              </c:strCache>
            </c:strRef>
          </c:tx>
          <c:spPr>
            <a:solidFill>
              <a:srgbClr val="8064A2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Лист1!$B$3:$B$7</c:f>
              <c:strCache>
                <c:ptCount val="5"/>
                <c:pt idx="0">
                  <c:v>Українська мова</c:v>
                </c:pt>
                <c:pt idx="1">
                  <c:v>Математика</c:v>
                </c:pt>
                <c:pt idx="2">
                  <c:v>Іноземна мова (англійська)</c:v>
                </c:pt>
                <c:pt idx="3">
                  <c:v>Біологія</c:v>
                </c:pt>
                <c:pt idx="4">
                  <c:v>Фізика</c:v>
                </c:pt>
              </c:strCache>
            </c:strRef>
          </c:cat>
          <c:val>
            <c:numRef>
              <c:f>Лист1!$J$3:$J$7</c:f>
              <c:numCache>
                <c:formatCode>0.00%</c:formatCode>
                <c:ptCount val="5"/>
                <c:pt idx="0">
                  <c:v>0.40600000000000008</c:v>
                </c:pt>
                <c:pt idx="1">
                  <c:v>0.13500000000000001</c:v>
                </c:pt>
                <c:pt idx="2">
                  <c:v>0.42400000000000015</c:v>
                </c:pt>
                <c:pt idx="3">
                  <c:v>0.1</c:v>
                </c:pt>
                <c:pt idx="4">
                  <c:v>0.21200000000000005</c:v>
                </c:pt>
              </c:numCache>
            </c:numRef>
          </c:val>
        </c:ser>
        <c:shape val="box"/>
        <c:axId val="51442048"/>
        <c:axId val="51443584"/>
        <c:axId val="0"/>
      </c:bar3DChart>
      <c:catAx>
        <c:axId val="51442048"/>
        <c:scaling>
          <c:orientation val="minMax"/>
        </c:scaling>
        <c:axPos val="b"/>
        <c:tickLblPos val="nextTo"/>
        <c:txPr>
          <a:bodyPr/>
          <a:lstStyle/>
          <a:p>
            <a:pPr lvl="0">
              <a:defRPr b="0"/>
            </a:pPr>
            <a:endParaRPr lang="ru-RU"/>
          </a:p>
        </c:txPr>
        <c:crossAx val="51443584"/>
        <c:crosses val="autoZero"/>
        <c:lblAlgn val="ctr"/>
        <c:lblOffset val="100"/>
      </c:catAx>
      <c:valAx>
        <c:axId val="51443584"/>
        <c:scaling>
          <c:orientation val="minMax"/>
          <c:max val="1"/>
        </c:scaling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0%" sourceLinked="1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ru-RU"/>
          </a:p>
        </c:txPr>
        <c:crossAx val="51442048"/>
        <c:crosses val="autoZero"/>
        <c:crossBetween val="between"/>
      </c:valAx>
      <c:spPr>
        <a:solidFill>
          <a:srgbClr val="FFFFFF"/>
        </a:solidFill>
      </c:spPr>
    </c:plotArea>
    <c:legend>
      <c:legendPos val="b"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lvl="0">
              <a:defRPr b="1" i="0"/>
            </a:pPr>
            <a:r>
              <a:rPr lang="ru-RU"/>
              <a:t>Відсоток якості знань</a:t>
            </a:r>
          </a:p>
        </c:rich>
      </c:tx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Лист1!$K$2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rgbClr val="C0504D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Лист1!$B$3:$B$7</c:f>
              <c:strCache>
                <c:ptCount val="5"/>
                <c:pt idx="0">
                  <c:v>Українська мова</c:v>
                </c:pt>
                <c:pt idx="1">
                  <c:v>Математика</c:v>
                </c:pt>
                <c:pt idx="2">
                  <c:v>Іноземна мова (англійська)</c:v>
                </c:pt>
                <c:pt idx="3">
                  <c:v>Біологія</c:v>
                </c:pt>
                <c:pt idx="4">
                  <c:v>Фізика</c:v>
                </c:pt>
              </c:strCache>
            </c:strRef>
          </c:cat>
          <c:val>
            <c:numRef>
              <c:f>Лист1!$K$3:$K$7</c:f>
              <c:numCache>
                <c:formatCode>0.00%</c:formatCode>
                <c:ptCount val="5"/>
                <c:pt idx="0">
                  <c:v>0.90600000000000003</c:v>
                </c:pt>
                <c:pt idx="1">
                  <c:v>0.62500000000000022</c:v>
                </c:pt>
                <c:pt idx="2">
                  <c:v>0.78800000000000003</c:v>
                </c:pt>
                <c:pt idx="3">
                  <c:v>0.53300000000000003</c:v>
                </c:pt>
                <c:pt idx="4">
                  <c:v>0.81799999999999995</c:v>
                </c:pt>
              </c:numCache>
            </c:numRef>
          </c:val>
        </c:ser>
        <c:shape val="box"/>
        <c:axId val="51484544"/>
        <c:axId val="51486080"/>
        <c:axId val="0"/>
      </c:bar3DChart>
      <c:catAx>
        <c:axId val="51484544"/>
        <c:scaling>
          <c:orientation val="minMax"/>
        </c:scaling>
        <c:axPos val="b"/>
        <c:tickLblPos val="nextTo"/>
        <c:txPr>
          <a:bodyPr/>
          <a:lstStyle/>
          <a:p>
            <a:pPr lvl="0">
              <a:defRPr b="0"/>
            </a:pPr>
            <a:endParaRPr lang="ru-RU"/>
          </a:p>
        </c:txPr>
        <c:crossAx val="51486080"/>
        <c:crosses val="autoZero"/>
        <c:lblAlgn val="ctr"/>
        <c:lblOffset val="100"/>
      </c:catAx>
      <c:valAx>
        <c:axId val="51486080"/>
        <c:scaling>
          <c:orientation val="minMax"/>
        </c:scaling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0.00%" sourceLinked="1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ru-RU"/>
          </a:p>
        </c:txPr>
        <c:crossAx val="51484544"/>
        <c:crosses val="autoZero"/>
        <c:crossBetween val="between"/>
      </c:valAx>
      <c:spPr>
        <a:solidFill>
          <a:srgbClr val="FFFFFF"/>
        </a:solidFill>
      </c:spPr>
    </c:plotArea>
    <c:legend>
      <c:legendPos val="t"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Лист1!$L$2</c:f>
              <c:strCache>
                <c:ptCount val="1"/>
                <c:pt idx="0">
                  <c:v>Середній бал ДПА</c:v>
                </c:pt>
              </c:strCache>
            </c:strRef>
          </c:tx>
          <c:spPr>
            <a:solidFill>
              <a:srgbClr val="4F81BD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Лист1!$B$3:$B$7</c:f>
              <c:strCache>
                <c:ptCount val="5"/>
                <c:pt idx="0">
                  <c:v>Українська мова</c:v>
                </c:pt>
                <c:pt idx="1">
                  <c:v>Математика</c:v>
                </c:pt>
                <c:pt idx="2">
                  <c:v>Іноземна мова (англійська)</c:v>
                </c:pt>
                <c:pt idx="3">
                  <c:v>Біологія</c:v>
                </c:pt>
                <c:pt idx="4">
                  <c:v>Фізика</c:v>
                </c:pt>
              </c:strCache>
            </c:strRef>
          </c:cat>
          <c:val>
            <c:numRef>
              <c:f>Лист1!$L$3:$L$7</c:f>
              <c:numCache>
                <c:formatCode>General</c:formatCode>
                <c:ptCount val="5"/>
                <c:pt idx="0">
                  <c:v>9</c:v>
                </c:pt>
                <c:pt idx="1">
                  <c:v>7.4</c:v>
                </c:pt>
                <c:pt idx="2">
                  <c:v>8.5500000000000007</c:v>
                </c:pt>
                <c:pt idx="3">
                  <c:v>6.9300000000000015</c:v>
                </c:pt>
                <c:pt idx="4">
                  <c:v>7.85</c:v>
                </c:pt>
              </c:numCache>
            </c:numRef>
          </c:val>
        </c:ser>
        <c:ser>
          <c:idx val="1"/>
          <c:order val="1"/>
          <c:tx>
            <c:strRef>
              <c:f>Лист1!$M$2</c:f>
              <c:strCache>
                <c:ptCount val="1"/>
                <c:pt idx="0">
                  <c:v>Середній бал Річна</c:v>
                </c:pt>
              </c:strCache>
            </c:strRef>
          </c:tx>
          <c:spPr>
            <a:solidFill>
              <a:srgbClr val="C0504D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Лист1!$B$3:$B$7</c:f>
              <c:strCache>
                <c:ptCount val="5"/>
                <c:pt idx="0">
                  <c:v>Українська мова</c:v>
                </c:pt>
                <c:pt idx="1">
                  <c:v>Математика</c:v>
                </c:pt>
                <c:pt idx="2">
                  <c:v>Іноземна мова (англійська)</c:v>
                </c:pt>
                <c:pt idx="3">
                  <c:v>Біологія</c:v>
                </c:pt>
                <c:pt idx="4">
                  <c:v>Фізика</c:v>
                </c:pt>
              </c:strCache>
            </c:strRef>
          </c:cat>
          <c:val>
            <c:numRef>
              <c:f>Лист1!$M$3:$M$7</c:f>
              <c:numCache>
                <c:formatCode>General</c:formatCode>
                <c:ptCount val="5"/>
                <c:pt idx="0">
                  <c:v>8.27</c:v>
                </c:pt>
                <c:pt idx="1">
                  <c:v>8.08</c:v>
                </c:pt>
                <c:pt idx="2">
                  <c:v>8.7200000000000024</c:v>
                </c:pt>
                <c:pt idx="3">
                  <c:v>7.1199999999999983</c:v>
                </c:pt>
                <c:pt idx="4">
                  <c:v>7.8</c:v>
                </c:pt>
              </c:numCache>
            </c:numRef>
          </c:val>
        </c:ser>
        <c:shape val="box"/>
        <c:axId val="34608256"/>
        <c:axId val="34609792"/>
        <c:axId val="0"/>
      </c:bar3DChart>
      <c:catAx>
        <c:axId val="34608256"/>
        <c:scaling>
          <c:orientation val="minMax"/>
        </c:scaling>
        <c:axPos val="b"/>
        <c:tickLblPos val="nextTo"/>
        <c:txPr>
          <a:bodyPr/>
          <a:lstStyle/>
          <a:p>
            <a:pPr lvl="0">
              <a:defRPr b="0"/>
            </a:pPr>
            <a:endParaRPr lang="ru-RU"/>
          </a:p>
        </c:txPr>
        <c:crossAx val="34609792"/>
        <c:crosses val="autoZero"/>
        <c:lblAlgn val="ctr"/>
        <c:lblOffset val="100"/>
      </c:catAx>
      <c:valAx>
        <c:axId val="34609792"/>
        <c:scaling>
          <c:orientation val="minMax"/>
          <c:max val="12"/>
        </c:scaling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General" sourceLinked="1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ru-RU"/>
          </a:p>
        </c:txPr>
        <c:crossAx val="34608256"/>
        <c:crosses val="autoZero"/>
        <c:crossBetween val="between"/>
      </c:valAx>
      <c:spPr>
        <a:solidFill>
          <a:srgbClr val="FFFFFF"/>
        </a:solidFill>
      </c:spPr>
    </c:plotArea>
    <c:legend>
      <c:legendPos val="b"/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Лист2!$D$3</c:f>
              <c:strCache>
                <c:ptCount val="1"/>
                <c:pt idx="0">
                  <c:v>ДПА 2016/2017</c:v>
                </c:pt>
              </c:strCache>
            </c:strRef>
          </c:tx>
          <c:cat>
            <c:strRef>
              <c:f>Лист2!$A$4:$A$8</c:f>
              <c:strCache>
                <c:ptCount val="5"/>
                <c:pt idx="0">
                  <c:v>Українська мова</c:v>
                </c:pt>
                <c:pt idx="1">
                  <c:v>Математика</c:v>
                </c:pt>
                <c:pt idx="2">
                  <c:v>Іноземна мова (англійська)</c:v>
                </c:pt>
                <c:pt idx="3">
                  <c:v>Біологія</c:v>
                </c:pt>
                <c:pt idx="4">
                  <c:v>Фізика</c:v>
                </c:pt>
              </c:strCache>
            </c:strRef>
          </c:cat>
          <c:val>
            <c:numRef>
              <c:f>Лист2!$D$4:$D$8</c:f>
              <c:numCache>
                <c:formatCode>General</c:formatCode>
                <c:ptCount val="5"/>
                <c:pt idx="0">
                  <c:v>8.17</c:v>
                </c:pt>
                <c:pt idx="1">
                  <c:v>7.3</c:v>
                </c:pt>
                <c:pt idx="2">
                  <c:v>8.7800000000000011</c:v>
                </c:pt>
                <c:pt idx="3">
                  <c:v>8.2000000000000011</c:v>
                </c:pt>
              </c:numCache>
            </c:numRef>
          </c:val>
        </c:ser>
        <c:ser>
          <c:idx val="1"/>
          <c:order val="1"/>
          <c:tx>
            <c:strRef>
              <c:f>Лист2!$E$3</c:f>
              <c:strCache>
                <c:ptCount val="1"/>
                <c:pt idx="0">
                  <c:v>ДПА 2017/2018</c:v>
                </c:pt>
              </c:strCache>
            </c:strRef>
          </c:tx>
          <c:cat>
            <c:strRef>
              <c:f>Лист2!$A$4:$A$8</c:f>
              <c:strCache>
                <c:ptCount val="5"/>
                <c:pt idx="0">
                  <c:v>Українська мова</c:v>
                </c:pt>
                <c:pt idx="1">
                  <c:v>Математика</c:v>
                </c:pt>
                <c:pt idx="2">
                  <c:v>Іноземна мова (англійська)</c:v>
                </c:pt>
                <c:pt idx="3">
                  <c:v>Біологія</c:v>
                </c:pt>
                <c:pt idx="4">
                  <c:v>Фізика</c:v>
                </c:pt>
              </c:strCache>
            </c:strRef>
          </c:cat>
          <c:val>
            <c:numRef>
              <c:f>Лист2!$E$4:$E$8</c:f>
              <c:numCache>
                <c:formatCode>General</c:formatCode>
                <c:ptCount val="5"/>
                <c:pt idx="0">
                  <c:v>8.27</c:v>
                </c:pt>
                <c:pt idx="1">
                  <c:v>7</c:v>
                </c:pt>
                <c:pt idx="2">
                  <c:v>9.07</c:v>
                </c:pt>
                <c:pt idx="3">
                  <c:v>7.8</c:v>
                </c:pt>
              </c:numCache>
            </c:numRef>
          </c:val>
        </c:ser>
        <c:ser>
          <c:idx val="2"/>
          <c:order val="2"/>
          <c:tx>
            <c:strRef>
              <c:f>Лист2!$F$3</c:f>
              <c:strCache>
                <c:ptCount val="1"/>
                <c:pt idx="0">
                  <c:v>ДПА 2018/2019</c:v>
                </c:pt>
              </c:strCache>
            </c:strRef>
          </c:tx>
          <c:cat>
            <c:strRef>
              <c:f>Лист2!$A$4:$A$8</c:f>
              <c:strCache>
                <c:ptCount val="5"/>
                <c:pt idx="0">
                  <c:v>Українська мова</c:v>
                </c:pt>
                <c:pt idx="1">
                  <c:v>Математика</c:v>
                </c:pt>
                <c:pt idx="2">
                  <c:v>Іноземна мова (англійська)</c:v>
                </c:pt>
                <c:pt idx="3">
                  <c:v>Біологія</c:v>
                </c:pt>
                <c:pt idx="4">
                  <c:v>Фізика</c:v>
                </c:pt>
              </c:strCache>
            </c:strRef>
          </c:cat>
          <c:val>
            <c:numRef>
              <c:f>Лист2!$F$4:$F$8</c:f>
              <c:numCache>
                <c:formatCode>General</c:formatCode>
                <c:ptCount val="5"/>
                <c:pt idx="0">
                  <c:v>9</c:v>
                </c:pt>
                <c:pt idx="1">
                  <c:v>7.4</c:v>
                </c:pt>
                <c:pt idx="2">
                  <c:v>8.5500000000000007</c:v>
                </c:pt>
                <c:pt idx="3">
                  <c:v>6.9300000000000015</c:v>
                </c:pt>
                <c:pt idx="4">
                  <c:v>7.85</c:v>
                </c:pt>
              </c:numCache>
            </c:numRef>
          </c:val>
        </c:ser>
        <c:dLbls>
          <c:showVal val="1"/>
        </c:dLbls>
        <c:shape val="box"/>
        <c:axId val="51514752"/>
        <c:axId val="51532928"/>
        <c:axId val="0"/>
      </c:bar3DChart>
      <c:catAx>
        <c:axId val="51514752"/>
        <c:scaling>
          <c:orientation val="minMax"/>
        </c:scaling>
        <c:axPos val="b"/>
        <c:majorTickMark val="none"/>
        <c:tickLblPos val="nextTo"/>
        <c:crossAx val="51532928"/>
        <c:crosses val="autoZero"/>
        <c:auto val="1"/>
        <c:lblAlgn val="ctr"/>
        <c:lblOffset val="100"/>
      </c:catAx>
      <c:valAx>
        <c:axId val="51532928"/>
        <c:scaling>
          <c:orientation val="minMax"/>
        </c:scaling>
        <c:delete val="1"/>
        <c:axPos val="l"/>
        <c:numFmt formatCode="General" sourceLinked="1"/>
        <c:tickLblPos val="none"/>
        <c:crossAx val="51514752"/>
        <c:crosses val="autoZero"/>
        <c:crossBetween val="between"/>
      </c:valAx>
    </c:plotArea>
    <c:legend>
      <c:legendPos val="t"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lvl="0">
              <a:defRPr sz="1400" b="1">
                <a:solidFill>
                  <a:srgbClr val="000000"/>
                </a:solidFill>
                <a:latin typeface="Arial"/>
              </a:defRPr>
            </a:pPr>
            <a:r>
              <a:rPr lang="ru-RU"/>
              <a:t>Рівні навчальних досягнень
 учнів 11-А класу Харківської гімназії №12
 за результатами  державної підсумкової атестації  
у 2018/2019 навчальному році (у %)
</a:t>
            </a:r>
          </a:p>
        </c:rich>
      </c:tx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'11'!$B$2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rgbClr val="3366CC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'11'!$A$3:$A$10</c:f>
              <c:strCache>
                <c:ptCount val="7"/>
                <c:pt idx="0">
                  <c:v>Українська мова</c:v>
                </c:pt>
                <c:pt idx="1">
                  <c:v>Математика</c:v>
                </c:pt>
                <c:pt idx="2">
                  <c:v>Історія України</c:v>
                </c:pt>
                <c:pt idx="3">
                  <c:v>Іноземна мова(англійська)</c:v>
                </c:pt>
                <c:pt idx="4">
                  <c:v>Біологія</c:v>
                </c:pt>
                <c:pt idx="5">
                  <c:v>Географія</c:v>
                </c:pt>
                <c:pt idx="6">
                  <c:v>Фізика</c:v>
                </c:pt>
              </c:strCache>
            </c:strRef>
          </c:cat>
          <c:val>
            <c:numRef>
              <c:f>'11'!$B$3:$B$10</c:f>
              <c:numCache>
                <c:formatCode>General</c:formatCode>
                <c:ptCount val="8"/>
                <c:pt idx="0">
                  <c:v>31.5</c:v>
                </c:pt>
                <c:pt idx="1">
                  <c:v>16</c:v>
                </c:pt>
                <c:pt idx="2">
                  <c:v>13.8</c:v>
                </c:pt>
                <c:pt idx="3">
                  <c:v>16.2</c:v>
                </c:pt>
                <c:pt idx="4">
                  <c:v>28.6</c:v>
                </c:pt>
                <c:pt idx="5">
                  <c:v>25</c:v>
                </c:pt>
                <c:pt idx="6">
                  <c:v>50</c:v>
                </c:pt>
              </c:numCache>
            </c:numRef>
          </c:val>
        </c:ser>
        <c:ser>
          <c:idx val="1"/>
          <c:order val="1"/>
          <c:tx>
            <c:strRef>
              <c:f>'11'!$C$2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rgbClr val="DC3912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'11'!$A$3:$A$10</c:f>
              <c:strCache>
                <c:ptCount val="7"/>
                <c:pt idx="0">
                  <c:v>Українська мова</c:v>
                </c:pt>
                <c:pt idx="1">
                  <c:v>Математика</c:v>
                </c:pt>
                <c:pt idx="2">
                  <c:v>Історія України</c:v>
                </c:pt>
                <c:pt idx="3">
                  <c:v>Іноземна мова(англійська)</c:v>
                </c:pt>
                <c:pt idx="4">
                  <c:v>Біологія</c:v>
                </c:pt>
                <c:pt idx="5">
                  <c:v>Географія</c:v>
                </c:pt>
                <c:pt idx="6">
                  <c:v>Фізика</c:v>
                </c:pt>
              </c:strCache>
            </c:strRef>
          </c:cat>
          <c:val>
            <c:numRef>
              <c:f>'11'!$C$3:$C$10</c:f>
              <c:numCache>
                <c:formatCode>General</c:formatCode>
                <c:ptCount val="8"/>
                <c:pt idx="0">
                  <c:v>44.4</c:v>
                </c:pt>
                <c:pt idx="1">
                  <c:v>44</c:v>
                </c:pt>
                <c:pt idx="2">
                  <c:v>62.1</c:v>
                </c:pt>
                <c:pt idx="3">
                  <c:v>43.2</c:v>
                </c:pt>
                <c:pt idx="4">
                  <c:v>42.8</c:v>
                </c:pt>
                <c:pt idx="5">
                  <c:v>37.5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'11'!$D$2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rgbClr val="FF9900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'11'!$A$3:$A$10</c:f>
              <c:strCache>
                <c:ptCount val="7"/>
                <c:pt idx="0">
                  <c:v>Українська мова</c:v>
                </c:pt>
                <c:pt idx="1">
                  <c:v>Математика</c:v>
                </c:pt>
                <c:pt idx="2">
                  <c:v>Історія України</c:v>
                </c:pt>
                <c:pt idx="3">
                  <c:v>Іноземна мова(англійська)</c:v>
                </c:pt>
                <c:pt idx="4">
                  <c:v>Біологія</c:v>
                </c:pt>
                <c:pt idx="5">
                  <c:v>Географія</c:v>
                </c:pt>
                <c:pt idx="6">
                  <c:v>Фізика</c:v>
                </c:pt>
              </c:strCache>
            </c:strRef>
          </c:cat>
          <c:val>
            <c:numRef>
              <c:f>'11'!$D$3:$D$10</c:f>
              <c:numCache>
                <c:formatCode>General</c:formatCode>
                <c:ptCount val="8"/>
                <c:pt idx="0">
                  <c:v>22.2</c:v>
                </c:pt>
                <c:pt idx="1">
                  <c:v>32</c:v>
                </c:pt>
                <c:pt idx="2">
                  <c:v>24.1</c:v>
                </c:pt>
                <c:pt idx="3">
                  <c:v>32.4</c:v>
                </c:pt>
                <c:pt idx="4">
                  <c:v>28.6</c:v>
                </c:pt>
                <c:pt idx="5">
                  <c:v>37.5</c:v>
                </c:pt>
                <c:pt idx="6">
                  <c:v>50</c:v>
                </c:pt>
              </c:numCache>
            </c:numRef>
          </c:val>
        </c:ser>
        <c:ser>
          <c:idx val="3"/>
          <c:order val="3"/>
          <c:tx>
            <c:strRef>
              <c:f>'11'!$E$2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rgbClr val="109618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'11'!$A$3:$A$10</c:f>
              <c:strCache>
                <c:ptCount val="7"/>
                <c:pt idx="0">
                  <c:v>Українська мова</c:v>
                </c:pt>
                <c:pt idx="1">
                  <c:v>Математика</c:v>
                </c:pt>
                <c:pt idx="2">
                  <c:v>Історія України</c:v>
                </c:pt>
                <c:pt idx="3">
                  <c:v>Іноземна мова(англійська)</c:v>
                </c:pt>
                <c:pt idx="4">
                  <c:v>Біологія</c:v>
                </c:pt>
                <c:pt idx="5">
                  <c:v>Географія</c:v>
                </c:pt>
                <c:pt idx="6">
                  <c:v>Фізика</c:v>
                </c:pt>
              </c:strCache>
            </c:strRef>
          </c:cat>
          <c:val>
            <c:numRef>
              <c:f>'11'!$E$3:$E$10</c:f>
              <c:numCache>
                <c:formatCode>General</c:formatCode>
                <c:ptCount val="8"/>
                <c:pt idx="0">
                  <c:v>1.9000000000000001</c:v>
                </c:pt>
                <c:pt idx="1">
                  <c:v>8</c:v>
                </c:pt>
                <c:pt idx="2">
                  <c:v>0</c:v>
                </c:pt>
                <c:pt idx="3">
                  <c:v>8.2000000000000011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hape val="box"/>
        <c:axId val="51579904"/>
        <c:axId val="51614464"/>
        <c:axId val="0"/>
      </c:bar3DChart>
      <c:catAx>
        <c:axId val="51579904"/>
        <c:scaling>
          <c:orientation val="minMax"/>
        </c:scaling>
        <c:axPos val="b"/>
        <c:tickLblPos val="nextTo"/>
        <c:txPr>
          <a:bodyPr/>
          <a:lstStyle/>
          <a:p>
            <a:pPr lvl="0">
              <a:defRPr b="0"/>
            </a:pPr>
            <a:endParaRPr lang="ru-RU"/>
          </a:p>
        </c:txPr>
        <c:crossAx val="51614464"/>
        <c:crosses val="autoZero"/>
        <c:lblAlgn val="ctr"/>
        <c:lblOffset val="100"/>
      </c:catAx>
      <c:valAx>
        <c:axId val="51614464"/>
        <c:scaling>
          <c:orientation val="minMax"/>
        </c:scaling>
        <c:axPos val="l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ru-RU"/>
          </a:p>
        </c:txPr>
        <c:crossAx val="5157990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lvl="0">
              <a:defRPr sz="1400" b="1">
                <a:solidFill>
                  <a:srgbClr val="000000"/>
                </a:solidFill>
                <a:latin typeface="Arial"/>
              </a:defRPr>
            </a:pPr>
            <a:r>
              <a:rPr lang="ru-RU" sz="2000" dirty="0" err="1"/>
              <a:t>Порівняльний</a:t>
            </a:r>
            <a:r>
              <a:rPr lang="ru-RU" sz="2000" dirty="0"/>
              <a:t> </a:t>
            </a:r>
            <a:r>
              <a:rPr lang="ru-RU" sz="2000" dirty="0" err="1"/>
              <a:t>аналіз</a:t>
            </a:r>
            <a:r>
              <a:rPr lang="ru-RU" sz="2000" dirty="0"/>
              <a:t>
</a:t>
            </a:r>
            <a:r>
              <a:rPr lang="ru-RU" sz="2000" dirty="0" err="1"/>
              <a:t>середніх</a:t>
            </a:r>
            <a:r>
              <a:rPr lang="ru-RU" sz="2000" dirty="0"/>
              <a:t> </a:t>
            </a:r>
            <a:r>
              <a:rPr lang="ru-RU" sz="2000" dirty="0" err="1"/>
              <a:t>балів</a:t>
            </a:r>
            <a:r>
              <a:rPr lang="ru-RU" sz="2000" dirty="0"/>
              <a:t> </a:t>
            </a:r>
            <a:r>
              <a:rPr lang="ru-RU" sz="2000" dirty="0" err="1"/>
              <a:t>річного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 та </a:t>
            </a:r>
            <a:r>
              <a:rPr lang="ru-RU" sz="2000" dirty="0" err="1"/>
              <a:t>державної</a:t>
            </a:r>
            <a:r>
              <a:rPr lang="ru-RU" sz="2000" dirty="0"/>
              <a:t> </a:t>
            </a:r>
            <a:r>
              <a:rPr lang="ru-RU" sz="2000" dirty="0" err="1"/>
              <a:t>підсумкової</a:t>
            </a:r>
            <a:r>
              <a:rPr lang="ru-RU" sz="2000" dirty="0"/>
              <a:t> </a:t>
            </a:r>
            <a:r>
              <a:rPr lang="ru-RU" sz="2000" dirty="0" err="1"/>
              <a:t>атестації</a:t>
            </a:r>
            <a:r>
              <a:rPr lang="ru-RU" sz="2000" dirty="0"/>
              <a:t>
</a:t>
            </a:r>
            <a:r>
              <a:rPr lang="ru-RU" sz="2000" dirty="0" err="1"/>
              <a:t>учнів</a:t>
            </a:r>
            <a:r>
              <a:rPr lang="ru-RU" sz="2000" dirty="0"/>
              <a:t> 11-х </a:t>
            </a:r>
            <a:r>
              <a:rPr lang="ru-RU" sz="2000" dirty="0" err="1"/>
              <a:t>класу</a:t>
            </a:r>
            <a:r>
              <a:rPr lang="ru-RU" sz="2000" dirty="0"/>
              <a:t> </a:t>
            </a:r>
            <a:r>
              <a:rPr lang="ru-RU" sz="2000" dirty="0" err="1"/>
              <a:t>Харківської</a:t>
            </a:r>
            <a:r>
              <a:rPr lang="ru-RU" sz="2000" dirty="0"/>
              <a:t> </a:t>
            </a:r>
            <a:r>
              <a:rPr lang="ru-RU" sz="2000" dirty="0" err="1"/>
              <a:t>гімназії</a:t>
            </a:r>
            <a:r>
              <a:rPr lang="ru-RU" sz="2000" dirty="0"/>
              <a:t> №12 </a:t>
            </a:r>
            <a:endParaRPr lang="ru-RU" sz="2000" dirty="0" smtClean="0"/>
          </a:p>
          <a:p>
            <a:pPr lvl="0">
              <a:defRPr sz="1400" b="1">
                <a:solidFill>
                  <a:srgbClr val="000000"/>
                </a:solidFill>
                <a:latin typeface="Arial"/>
              </a:defRPr>
            </a:pPr>
            <a:r>
              <a:rPr lang="ru-RU" sz="2000" dirty="0" smtClean="0"/>
              <a:t>у </a:t>
            </a:r>
            <a:r>
              <a:rPr lang="ru-RU" sz="2000" dirty="0"/>
              <a:t>2018/2019 </a:t>
            </a:r>
            <a:r>
              <a:rPr lang="ru-RU" sz="2000" dirty="0" err="1"/>
              <a:t>навчальному</a:t>
            </a:r>
            <a:r>
              <a:rPr lang="ru-RU" sz="2000" dirty="0"/>
              <a:t> </a:t>
            </a:r>
            <a:r>
              <a:rPr lang="ru-RU" sz="2000" dirty="0" err="1"/>
              <a:t>році</a:t>
            </a:r>
            <a:r>
              <a:rPr lang="ru-RU" dirty="0"/>
              <a:t>
</a:t>
            </a:r>
          </a:p>
        </c:rich>
      </c:tx>
      <c:layout>
        <c:manualLayout>
          <c:xMode val="edge"/>
          <c:yMode val="edge"/>
          <c:x val="0.12813166781642943"/>
          <c:y val="2.2503354683169616E-3"/>
        </c:manualLayout>
      </c:layout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'11'!$B$12:$B$13</c:f>
              <c:strCache>
                <c:ptCount val="1"/>
                <c:pt idx="0">
                  <c:v>Порівняння річної та ДПА ДПА</c:v>
                </c:pt>
              </c:strCache>
            </c:strRef>
          </c:tx>
          <c:spPr>
            <a:solidFill>
              <a:srgbClr val="3366CC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'11'!$A$14:$A$21</c:f>
              <c:strCache>
                <c:ptCount val="7"/>
                <c:pt idx="0">
                  <c:v>Українська мова</c:v>
                </c:pt>
                <c:pt idx="1">
                  <c:v>Математика</c:v>
                </c:pt>
                <c:pt idx="2">
                  <c:v>Історія України</c:v>
                </c:pt>
                <c:pt idx="3">
                  <c:v>Іноземна мова(англійська)</c:v>
                </c:pt>
                <c:pt idx="4">
                  <c:v>Біологія</c:v>
                </c:pt>
                <c:pt idx="5">
                  <c:v>Географія</c:v>
                </c:pt>
                <c:pt idx="6">
                  <c:v>Фізика</c:v>
                </c:pt>
              </c:strCache>
            </c:strRef>
          </c:cat>
          <c:val>
            <c:numRef>
              <c:f>'11'!$B$14:$B$21</c:f>
              <c:numCache>
                <c:formatCode>General</c:formatCode>
                <c:ptCount val="8"/>
                <c:pt idx="0">
                  <c:v>8.09</c:v>
                </c:pt>
                <c:pt idx="1">
                  <c:v>7.08</c:v>
                </c:pt>
                <c:pt idx="2">
                  <c:v>7.52</c:v>
                </c:pt>
                <c:pt idx="3">
                  <c:v>7.1099999999999985</c:v>
                </c:pt>
                <c:pt idx="4">
                  <c:v>8.43</c:v>
                </c:pt>
                <c:pt idx="5">
                  <c:v>7.38</c:v>
                </c:pt>
                <c:pt idx="6">
                  <c:v>8</c:v>
                </c:pt>
              </c:numCache>
            </c:numRef>
          </c:val>
        </c:ser>
        <c:ser>
          <c:idx val="1"/>
          <c:order val="1"/>
          <c:tx>
            <c:strRef>
              <c:f>'11'!$C$12:$C$13</c:f>
              <c:strCache>
                <c:ptCount val="1"/>
                <c:pt idx="0">
                  <c:v>Порівняння річної та ДПА Річна</c:v>
                </c:pt>
              </c:strCache>
            </c:strRef>
          </c:tx>
          <c:spPr>
            <a:solidFill>
              <a:srgbClr val="DC3912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'11'!$A$14:$A$21</c:f>
              <c:strCache>
                <c:ptCount val="7"/>
                <c:pt idx="0">
                  <c:v>Українська мова</c:v>
                </c:pt>
                <c:pt idx="1">
                  <c:v>Математика</c:v>
                </c:pt>
                <c:pt idx="2">
                  <c:v>Історія України</c:v>
                </c:pt>
                <c:pt idx="3">
                  <c:v>Іноземна мова(англійська)</c:v>
                </c:pt>
                <c:pt idx="4">
                  <c:v>Біологія</c:v>
                </c:pt>
                <c:pt idx="5">
                  <c:v>Географія</c:v>
                </c:pt>
                <c:pt idx="6">
                  <c:v>Фізика</c:v>
                </c:pt>
              </c:strCache>
            </c:strRef>
          </c:cat>
          <c:val>
            <c:numRef>
              <c:f>'11'!$C$14:$C$21</c:f>
              <c:numCache>
                <c:formatCode>General</c:formatCode>
                <c:ptCount val="8"/>
                <c:pt idx="0">
                  <c:v>7.09</c:v>
                </c:pt>
                <c:pt idx="1">
                  <c:v>7.68</c:v>
                </c:pt>
                <c:pt idx="2">
                  <c:v>7.14</c:v>
                </c:pt>
                <c:pt idx="3">
                  <c:v>7.8599999999999985</c:v>
                </c:pt>
                <c:pt idx="4">
                  <c:v>7.8599999999999985</c:v>
                </c:pt>
                <c:pt idx="5">
                  <c:v>7.88</c:v>
                </c:pt>
                <c:pt idx="6">
                  <c:v>8.5</c:v>
                </c:pt>
              </c:numCache>
            </c:numRef>
          </c:val>
        </c:ser>
        <c:shape val="box"/>
        <c:axId val="51648768"/>
        <c:axId val="51683328"/>
        <c:axId val="0"/>
      </c:bar3DChart>
      <c:catAx>
        <c:axId val="51648768"/>
        <c:scaling>
          <c:orientation val="minMax"/>
        </c:scaling>
        <c:axPos val="b"/>
        <c:tickLblPos val="nextTo"/>
        <c:txPr>
          <a:bodyPr/>
          <a:lstStyle/>
          <a:p>
            <a:pPr lvl="0">
              <a:defRPr b="0"/>
            </a:pPr>
            <a:endParaRPr lang="ru-RU"/>
          </a:p>
        </c:txPr>
        <c:crossAx val="51683328"/>
        <c:crosses val="autoZero"/>
        <c:lblAlgn val="ctr"/>
        <c:lblOffset val="100"/>
      </c:catAx>
      <c:valAx>
        <c:axId val="51683328"/>
        <c:scaling>
          <c:orientation val="minMax"/>
        </c:scaling>
        <c:axPos val="l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ru-RU"/>
          </a:p>
        </c:txPr>
        <c:crossAx val="5164876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Лист1!$A$2:$A$10</c:f>
              <c:strCache>
                <c:ptCount val="9"/>
                <c:pt idx="0">
                  <c:v>Укр.мова</c:v>
                </c:pt>
                <c:pt idx="1">
                  <c:v>Іст.України</c:v>
                </c:pt>
                <c:pt idx="2">
                  <c:v>Математика</c:v>
                </c:pt>
                <c:pt idx="3">
                  <c:v>Ін.мова</c:v>
                </c:pt>
                <c:pt idx="4">
                  <c:v>Географія</c:v>
                </c:pt>
                <c:pt idx="5">
                  <c:v>Біологія</c:v>
                </c:pt>
                <c:pt idx="6">
                  <c:v>Хімія</c:v>
                </c:pt>
                <c:pt idx="7">
                  <c:v>Фізика</c:v>
                </c:pt>
                <c:pt idx="8">
                  <c:v>Нім. Мова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7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Val val="1"/>
        </c:dLbls>
        <c:shape val="box"/>
        <c:axId val="51686016"/>
        <c:axId val="51697152"/>
        <c:axId val="0"/>
      </c:bar3DChart>
      <c:catAx>
        <c:axId val="51686016"/>
        <c:scaling>
          <c:orientation val="minMax"/>
        </c:scaling>
        <c:axPos val="l"/>
        <c:majorTickMark val="none"/>
        <c:tickLblPos val="nextTo"/>
        <c:crossAx val="51697152"/>
        <c:crosses val="autoZero"/>
        <c:auto val="1"/>
        <c:lblAlgn val="ctr"/>
        <c:lblOffset val="100"/>
      </c:catAx>
      <c:valAx>
        <c:axId val="51697152"/>
        <c:scaling>
          <c:orientation val="minMax"/>
        </c:scaling>
        <c:delete val="1"/>
        <c:axPos val="b"/>
        <c:numFmt formatCode="General" sourceLinked="1"/>
        <c:tickLblPos val="none"/>
        <c:crossAx val="51686016"/>
        <c:crosses val="autoZero"/>
        <c:crossBetween val="between"/>
      </c:valAx>
    </c:plotArea>
    <c:legend>
      <c:legendPos val="t"/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Лист1!$B$12</c:f>
              <c:strCache>
                <c:ptCount val="1"/>
                <c:pt idx="0">
                  <c:v>менше 120</c:v>
                </c:pt>
              </c:strCache>
            </c:strRef>
          </c:tx>
          <c:cat>
            <c:strRef>
              <c:f>Лист1!$A$13:$A$21</c:f>
              <c:strCache>
                <c:ptCount val="9"/>
                <c:pt idx="0">
                  <c:v>Укр.мова</c:v>
                </c:pt>
                <c:pt idx="1">
                  <c:v>Іст.України</c:v>
                </c:pt>
                <c:pt idx="2">
                  <c:v>Математика</c:v>
                </c:pt>
                <c:pt idx="3">
                  <c:v>Ін.мова</c:v>
                </c:pt>
                <c:pt idx="4">
                  <c:v>Географія</c:v>
                </c:pt>
                <c:pt idx="5">
                  <c:v>Біологія</c:v>
                </c:pt>
                <c:pt idx="6">
                  <c:v>Хімія</c:v>
                </c:pt>
                <c:pt idx="7">
                  <c:v>Фізика</c:v>
                </c:pt>
                <c:pt idx="8">
                  <c:v>Нім. Мова</c:v>
                </c:pt>
              </c:strCache>
            </c:strRef>
          </c:cat>
          <c:val>
            <c:numRef>
              <c:f>Лист1!$B$13:$B$21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Лист1!$C$12</c:f>
              <c:strCache>
                <c:ptCount val="1"/>
                <c:pt idx="0">
                  <c:v>більше 180</c:v>
                </c:pt>
              </c:strCache>
            </c:strRef>
          </c:tx>
          <c:cat>
            <c:strRef>
              <c:f>Лист1!$A$13:$A$21</c:f>
              <c:strCache>
                <c:ptCount val="9"/>
                <c:pt idx="0">
                  <c:v>Укр.мова</c:v>
                </c:pt>
                <c:pt idx="1">
                  <c:v>Іст.України</c:v>
                </c:pt>
                <c:pt idx="2">
                  <c:v>Математика</c:v>
                </c:pt>
                <c:pt idx="3">
                  <c:v>Ін.мова</c:v>
                </c:pt>
                <c:pt idx="4">
                  <c:v>Географія</c:v>
                </c:pt>
                <c:pt idx="5">
                  <c:v>Біологія</c:v>
                </c:pt>
                <c:pt idx="6">
                  <c:v>Хімія</c:v>
                </c:pt>
                <c:pt idx="7">
                  <c:v>Фізика</c:v>
                </c:pt>
                <c:pt idx="8">
                  <c:v>Нім. Мова</c:v>
                </c:pt>
              </c:strCache>
            </c:strRef>
          </c:cat>
          <c:val>
            <c:numRef>
              <c:f>Лист1!$C$13:$C$21</c:f>
              <c:numCache>
                <c:formatCode>General</c:formatCode>
                <c:ptCount val="9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dLbls>
          <c:showVal val="1"/>
        </c:dLbls>
        <c:shape val="box"/>
        <c:axId val="34788864"/>
        <c:axId val="34790400"/>
        <c:axId val="0"/>
      </c:bar3DChart>
      <c:catAx>
        <c:axId val="34788864"/>
        <c:scaling>
          <c:orientation val="minMax"/>
        </c:scaling>
        <c:axPos val="l"/>
        <c:majorTickMark val="none"/>
        <c:tickLblPos val="nextTo"/>
        <c:crossAx val="34790400"/>
        <c:crosses val="autoZero"/>
        <c:auto val="1"/>
        <c:lblAlgn val="ctr"/>
        <c:lblOffset val="100"/>
      </c:catAx>
      <c:valAx>
        <c:axId val="347904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34788864"/>
        <c:crosses val="autoZero"/>
        <c:crossBetween val="between"/>
      </c:valAx>
    </c:plotArea>
    <c:legend>
      <c:legendPos val="t"/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Лист1!$A$46</c:f>
              <c:strCache>
                <c:ptCount val="1"/>
                <c:pt idx="0">
                  <c:v>Укр. Мова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Лист1!$B$46:$G$46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11</c:v>
                </c:pt>
                <c:pt idx="3">
                  <c:v>14</c:v>
                </c:pt>
                <c:pt idx="4">
                  <c:v>14</c:v>
                </c:pt>
                <c:pt idx="5">
                  <c:v>12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Лист1!$A$12</c:f>
              <c:strCache>
                <c:ptCount val="1"/>
                <c:pt idx="0">
                  <c:v>Кваліфікаційна категорія "Спеціаліст"</c:v>
                </c:pt>
              </c:strCache>
            </c:strRef>
          </c:tx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numRef>
              <c:f>Лист1!$B$11:$D$11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Лист1!$B$12:$D$12</c:f>
              <c:numCache>
                <c:formatCode>General</c:formatCode>
                <c:ptCount val="3"/>
                <c:pt idx="0">
                  <c:v>16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Лист1!$A$13</c:f>
              <c:strCache>
                <c:ptCount val="1"/>
                <c:pt idx="0">
                  <c:v>Кваліфікаційна категорія "Спеціаліст ІІ категорія"</c:v>
                </c:pt>
              </c:strCache>
            </c:strRef>
          </c:tx>
          <c:dLbls>
            <c:showVal val="1"/>
          </c:dLbls>
          <c:cat>
            <c:numRef>
              <c:f>Лист1!$B$11:$D$11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Лист1!$B$13:$D$13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Лист1!$A$14</c:f>
              <c:strCache>
                <c:ptCount val="1"/>
                <c:pt idx="0">
                  <c:v>Кваліфікаційна категорія "Спеціаліст І категорія"</c:v>
                </c:pt>
              </c:strCache>
            </c:strRef>
          </c:tx>
          <c:dLbls>
            <c:showVal val="1"/>
          </c:dLbls>
          <c:cat>
            <c:numRef>
              <c:f>Лист1!$B$11:$D$11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Лист1!$B$14:$D$14</c:f>
              <c:numCache>
                <c:formatCode>General</c:formatCode>
                <c:ptCount val="3"/>
                <c:pt idx="0">
                  <c:v>9</c:v>
                </c:pt>
                <c:pt idx="1">
                  <c:v>13</c:v>
                </c:pt>
                <c:pt idx="2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Лист1!$A$15</c:f>
              <c:strCache>
                <c:ptCount val="1"/>
                <c:pt idx="0">
                  <c:v>Кваліфікаційна категорія "Спеціаліст вищої категорія"</c:v>
                </c:pt>
              </c:strCache>
            </c:strRef>
          </c:tx>
          <c:dLbls>
            <c:showVal val="1"/>
          </c:dLbls>
          <c:cat>
            <c:numRef>
              <c:f>Лист1!$B$11:$D$11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Лист1!$B$15:$D$15</c:f>
              <c:numCache>
                <c:formatCode>General</c:formatCode>
                <c:ptCount val="3"/>
                <c:pt idx="0">
                  <c:v>29</c:v>
                </c:pt>
                <c:pt idx="1">
                  <c:v>31</c:v>
                </c:pt>
                <c:pt idx="2">
                  <c:v>31</c:v>
                </c:pt>
              </c:numCache>
            </c:numRef>
          </c:val>
        </c:ser>
        <c:shape val="box"/>
        <c:axId val="50826240"/>
        <c:axId val="50844416"/>
        <c:axId val="0"/>
      </c:bar3DChart>
      <c:catAx>
        <c:axId val="50826240"/>
        <c:scaling>
          <c:orientation val="minMax"/>
        </c:scaling>
        <c:axPos val="b"/>
        <c:numFmt formatCode="General" sourceLinked="1"/>
        <c:majorTickMark val="none"/>
        <c:tickLblPos val="nextTo"/>
        <c:crossAx val="50844416"/>
        <c:crosses val="autoZero"/>
        <c:auto val="1"/>
        <c:lblAlgn val="ctr"/>
        <c:lblOffset val="100"/>
      </c:catAx>
      <c:valAx>
        <c:axId val="508444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082624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Лист1!$A$47</c:f>
              <c:strCache>
                <c:ptCount val="1"/>
                <c:pt idx="0">
                  <c:v>Іст. Укр.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Лист1!$B$47:$G$47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12</c:v>
                </c:pt>
                <c:pt idx="3">
                  <c:v>10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Лист1!$A$48</c:f>
              <c:strCache>
                <c:ptCount val="1"/>
                <c:pt idx="0">
                  <c:v>Математика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Лист1!$B$48:$G$48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10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Лист1!$A$49</c:f>
              <c:strCache>
                <c:ptCount val="1"/>
                <c:pt idx="0">
                  <c:v>Ін. мова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Лист1!$B$49:$G$49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13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Лист1!$A$50</c:f>
              <c:strCache>
                <c:ptCount val="1"/>
                <c:pt idx="0">
                  <c:v>Географія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Лист1!$B$50:$G$50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Лист1!$A$51</c:f>
              <c:strCache>
                <c:ptCount val="1"/>
                <c:pt idx="0">
                  <c:v>Біологія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Лист1!$B$51:$G$51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Лист1!$A$53</c:f>
              <c:strCache>
                <c:ptCount val="1"/>
                <c:pt idx="0">
                  <c:v>Фізика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Лист1!$B$53:$G$53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Лист1!$A$52</c:f>
              <c:strCache>
                <c:ptCount val="1"/>
                <c:pt idx="0">
                  <c:v>Хімія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Лист1!$B$52:$G$52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Лист1!$A$54</c:f>
              <c:strCache>
                <c:ptCount val="1"/>
                <c:pt idx="0">
                  <c:v>Нім.мова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Лист1!$B$45:$G$45</c:f>
              <c:strCache>
                <c:ptCount val="6"/>
                <c:pt idx="0">
                  <c:v>Не склав</c:v>
                </c:pt>
                <c:pt idx="1">
                  <c:v>100-120</c:v>
                </c:pt>
                <c:pt idx="2">
                  <c:v>120-140</c:v>
                </c:pt>
                <c:pt idx="3">
                  <c:v>140-160</c:v>
                </c:pt>
                <c:pt idx="4">
                  <c:v>160-180</c:v>
                </c:pt>
                <c:pt idx="5">
                  <c:v>180-200</c:v>
                </c:pt>
              </c:strCache>
            </c:strRef>
          </c:cat>
          <c:val>
            <c:numRef>
              <c:f>Лист1!$B$54:$G$54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Лист1!$A$23</c:f>
              <c:strCache>
                <c:ptCount val="1"/>
                <c:pt idx="0">
                  <c:v>Старший учитель</c:v>
                </c:pt>
              </c:strCache>
            </c:strRef>
          </c:tx>
          <c:dLbls>
            <c:showVal val="1"/>
          </c:dLbls>
          <c:cat>
            <c:strRef>
              <c:f>Лист1!$B$22:$D$22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Лист1!$B$23:$D$23</c:f>
              <c:numCache>
                <c:formatCode>General</c:formatCode>
                <c:ptCount val="3"/>
                <c:pt idx="0">
                  <c:v>9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Лист1!$A$24</c:f>
              <c:strCache>
                <c:ptCount val="1"/>
                <c:pt idx="0">
                  <c:v>Учитель-методист</c:v>
                </c:pt>
              </c:strCache>
            </c:strRef>
          </c:tx>
          <c:dLbls>
            <c:showVal val="1"/>
          </c:dLbls>
          <c:cat>
            <c:strRef>
              <c:f>Лист1!$B$22:$D$22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Лист1!$B$24:$D$24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Лист1!$A$25</c:f>
              <c:strCache>
                <c:ptCount val="1"/>
                <c:pt idx="0">
                  <c:v>Відмінник освіти</c:v>
                </c:pt>
              </c:strCache>
            </c:strRef>
          </c:tx>
          <c:dLbls>
            <c:showVal val="1"/>
          </c:dLbls>
          <c:cat>
            <c:strRef>
              <c:f>Лист1!$B$22:$D$22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Лист1!$B$25:$D$25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hape val="box"/>
        <c:axId val="50870528"/>
        <c:axId val="50888704"/>
        <c:axId val="0"/>
      </c:bar3DChart>
      <c:catAx>
        <c:axId val="50870528"/>
        <c:scaling>
          <c:orientation val="minMax"/>
        </c:scaling>
        <c:axPos val="b"/>
        <c:tickLblPos val="nextTo"/>
        <c:crossAx val="50888704"/>
        <c:crosses val="autoZero"/>
        <c:auto val="1"/>
        <c:lblAlgn val="ctr"/>
        <c:lblOffset val="100"/>
      </c:catAx>
      <c:valAx>
        <c:axId val="50888704"/>
        <c:scaling>
          <c:orientation val="minMax"/>
        </c:scaling>
        <c:axPos val="l"/>
        <c:majorGridlines/>
        <c:numFmt formatCode="General" sourceLinked="1"/>
        <c:tickLblPos val="nextTo"/>
        <c:crossAx val="5087052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lvl="0">
              <a:defRPr b="1" i="0"/>
            </a:pPr>
            <a:r>
              <a:rPr lang="ru-RU"/>
              <a:t>Середній бал учнів 3-11-х класів</a:t>
            </a:r>
          </a:p>
        </c:rich>
      </c:tx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4F81BD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мое!$A$32:$A$35</c:f>
              <c:strCache>
                <c:ptCount val="4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</c:strCache>
            </c:strRef>
          </c:cat>
          <c:val>
            <c:numRef>
              <c:f>мое!$B$32:$B$35</c:f>
              <c:numCache>
                <c:formatCode>General</c:formatCode>
                <c:ptCount val="4"/>
                <c:pt idx="0">
                  <c:v>9.120000000000001</c:v>
                </c:pt>
                <c:pt idx="1">
                  <c:v>9.07</c:v>
                </c:pt>
                <c:pt idx="2">
                  <c:v>8.8000000000000007</c:v>
                </c:pt>
                <c:pt idx="3">
                  <c:v>8.9500000000000028</c:v>
                </c:pt>
              </c:numCache>
            </c:numRef>
          </c:val>
        </c:ser>
        <c:shape val="box"/>
        <c:axId val="50746496"/>
        <c:axId val="50748032"/>
        <c:axId val="0"/>
      </c:bar3DChart>
      <c:catAx>
        <c:axId val="50746496"/>
        <c:scaling>
          <c:orientation val="minMax"/>
        </c:scaling>
        <c:axPos val="b"/>
        <c:tickLblPos val="nextTo"/>
        <c:txPr>
          <a:bodyPr/>
          <a:lstStyle/>
          <a:p>
            <a:pPr lvl="0">
              <a:defRPr b="0"/>
            </a:pPr>
            <a:endParaRPr lang="ru-RU"/>
          </a:p>
        </c:txPr>
        <c:crossAx val="50748032"/>
        <c:crosses val="autoZero"/>
        <c:lblAlgn val="ctr"/>
        <c:lblOffset val="100"/>
      </c:catAx>
      <c:valAx>
        <c:axId val="50748032"/>
        <c:scaling>
          <c:orientation val="minMax"/>
        </c:scaling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General" sourceLinked="1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ru-RU"/>
          </a:p>
        </c:txPr>
        <c:crossAx val="50746496"/>
        <c:crosses val="autoZero"/>
        <c:crossBetween val="between"/>
      </c:valAx>
      <c:spPr>
        <a:solidFill>
          <a:srgbClr val="FFFFFF"/>
        </a:solidFill>
      </c:spPr>
    </c:plotArea>
    <c:legend>
      <c:legendPos val="t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Успішність 3-11-х класів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мое!$B$2</c:f>
              <c:strCache>
                <c:ptCount val="1"/>
                <c:pt idx="0">
                  <c:v>Високий</c:v>
                </c:pt>
              </c:strCache>
            </c:strRef>
          </c:tx>
          <c:cat>
            <c:strRef>
              <c:f>мое!$A$3:$A$7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</c:strCache>
            </c:strRef>
          </c:cat>
          <c:val>
            <c:numRef>
              <c:f>мое!$B$3:$B$7</c:f>
              <c:numCache>
                <c:formatCode>0.0</c:formatCode>
                <c:ptCount val="5"/>
                <c:pt idx="0" formatCode="General">
                  <c:v>23.3</c:v>
                </c:pt>
                <c:pt idx="1">
                  <c:v>15.4</c:v>
                </c:pt>
                <c:pt idx="2" formatCode="General">
                  <c:v>17</c:v>
                </c:pt>
                <c:pt idx="3" formatCode="General">
                  <c:v>16</c:v>
                </c:pt>
                <c:pt idx="4" formatCode="General">
                  <c:v>12</c:v>
                </c:pt>
              </c:numCache>
            </c:numRef>
          </c:val>
        </c:ser>
        <c:ser>
          <c:idx val="1"/>
          <c:order val="1"/>
          <c:tx>
            <c:strRef>
              <c:f>мое!$C$2</c:f>
              <c:strCache>
                <c:ptCount val="1"/>
                <c:pt idx="0">
                  <c:v>Достатній</c:v>
                </c:pt>
              </c:strCache>
            </c:strRef>
          </c:tx>
          <c:cat>
            <c:strRef>
              <c:f>мое!$A$3:$A$7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</c:strCache>
            </c:strRef>
          </c:cat>
          <c:val>
            <c:numRef>
              <c:f>мое!$C$3:$C$7</c:f>
              <c:numCache>
                <c:formatCode>General</c:formatCode>
                <c:ptCount val="5"/>
                <c:pt idx="0">
                  <c:v>46.9</c:v>
                </c:pt>
                <c:pt idx="1">
                  <c:v>54</c:v>
                </c:pt>
                <c:pt idx="2">
                  <c:v>56</c:v>
                </c:pt>
                <c:pt idx="3">
                  <c:v>56</c:v>
                </c:pt>
                <c:pt idx="4">
                  <c:v>47</c:v>
                </c:pt>
              </c:numCache>
            </c:numRef>
          </c:val>
        </c:ser>
        <c:ser>
          <c:idx val="2"/>
          <c:order val="2"/>
          <c:tx>
            <c:strRef>
              <c:f>мое!$D$2</c:f>
              <c:strCache>
                <c:ptCount val="1"/>
                <c:pt idx="0">
                  <c:v>Середній</c:v>
                </c:pt>
              </c:strCache>
            </c:strRef>
          </c:tx>
          <c:cat>
            <c:strRef>
              <c:f>мое!$A$3:$A$7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</c:strCache>
            </c:strRef>
          </c:cat>
          <c:val>
            <c:numRef>
              <c:f>мое!$D$3:$D$7</c:f>
              <c:numCache>
                <c:formatCode>General</c:formatCode>
                <c:ptCount val="5"/>
                <c:pt idx="0">
                  <c:v>29.8</c:v>
                </c:pt>
                <c:pt idx="1">
                  <c:v>30.4</c:v>
                </c:pt>
                <c:pt idx="2">
                  <c:v>26.4</c:v>
                </c:pt>
                <c:pt idx="3">
                  <c:v>27.8</c:v>
                </c:pt>
                <c:pt idx="4">
                  <c:v>41</c:v>
                </c:pt>
              </c:numCache>
            </c:numRef>
          </c:val>
        </c:ser>
        <c:ser>
          <c:idx val="3"/>
          <c:order val="3"/>
          <c:tx>
            <c:strRef>
              <c:f>мое!$E$2</c:f>
              <c:strCache>
                <c:ptCount val="1"/>
                <c:pt idx="0">
                  <c:v>Початковий</c:v>
                </c:pt>
              </c:strCache>
            </c:strRef>
          </c:tx>
          <c:cat>
            <c:strRef>
              <c:f>мое!$A$3:$A$7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</c:strCache>
            </c:strRef>
          </c:cat>
          <c:val>
            <c:numRef>
              <c:f>мое!$E$3:$E$7</c:f>
              <c:numCache>
                <c:formatCode>General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0.6000000000000002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shape val="box"/>
        <c:axId val="50940544"/>
        <c:axId val="50946432"/>
        <c:axId val="0"/>
      </c:bar3DChart>
      <c:catAx>
        <c:axId val="50940544"/>
        <c:scaling>
          <c:orientation val="minMax"/>
        </c:scaling>
        <c:axPos val="b"/>
        <c:majorTickMark val="none"/>
        <c:tickLblPos val="nextTo"/>
        <c:crossAx val="50946432"/>
        <c:crosses val="autoZero"/>
        <c:auto val="1"/>
        <c:lblAlgn val="ctr"/>
        <c:lblOffset val="100"/>
      </c:catAx>
      <c:valAx>
        <c:axId val="50946432"/>
        <c:scaling>
          <c:orientation val="minMax"/>
        </c:scaling>
        <c:delete val="1"/>
        <c:axPos val="l"/>
        <c:numFmt formatCode="General" sourceLinked="1"/>
        <c:tickLblPos val="none"/>
        <c:crossAx val="50940544"/>
        <c:crosses val="autoZero"/>
        <c:crossBetween val="between"/>
      </c:valAx>
    </c:plotArea>
    <c:legend>
      <c:legendPos val="t"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мое!$B$99</c:f>
              <c:strCache>
                <c:ptCount val="1"/>
                <c:pt idx="0">
                  <c:v>Свідоцтва (9 клас)</c:v>
                </c:pt>
              </c:strCache>
            </c:strRef>
          </c:tx>
          <c:spPr>
            <a:solidFill>
              <a:srgbClr val="4F81BD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мое!$A$100:$A$106</c:f>
              <c:strCache>
                <c:ptCount val="7"/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</c:strCache>
            </c:strRef>
          </c:cat>
          <c:val>
            <c:numRef>
              <c:f>мое!$B$100:$B$106</c:f>
              <c:numCache>
                <c:formatCode>General</c:formatCode>
                <c:ptCount val="7"/>
                <c:pt idx="2">
                  <c:v>93</c:v>
                </c:pt>
                <c:pt idx="3">
                  <c:v>85</c:v>
                </c:pt>
                <c:pt idx="4">
                  <c:v>76</c:v>
                </c:pt>
                <c:pt idx="5">
                  <c:v>86</c:v>
                </c:pt>
                <c:pt idx="6">
                  <c:v>97</c:v>
                </c:pt>
              </c:numCache>
            </c:numRef>
          </c:val>
        </c:ser>
        <c:ser>
          <c:idx val="1"/>
          <c:order val="1"/>
          <c:tx>
            <c:strRef>
              <c:f>мое!$C$99</c:f>
              <c:strCache>
                <c:ptCount val="1"/>
                <c:pt idx="0">
                  <c:v>Атестати(11 клас)</c:v>
                </c:pt>
              </c:strCache>
            </c:strRef>
          </c:tx>
          <c:spPr>
            <a:solidFill>
              <a:srgbClr val="C0504D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мое!$A$100:$A$106</c:f>
              <c:strCache>
                <c:ptCount val="7"/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</c:strCache>
            </c:strRef>
          </c:cat>
          <c:val>
            <c:numRef>
              <c:f>мое!$C$100:$C$106</c:f>
              <c:numCache>
                <c:formatCode>General</c:formatCode>
                <c:ptCount val="7"/>
                <c:pt idx="2">
                  <c:v>36</c:v>
                </c:pt>
                <c:pt idx="3">
                  <c:v>33</c:v>
                </c:pt>
                <c:pt idx="4">
                  <c:v>58</c:v>
                </c:pt>
                <c:pt idx="5">
                  <c:v>58</c:v>
                </c:pt>
                <c:pt idx="6">
                  <c:v>54</c:v>
                </c:pt>
              </c:numCache>
            </c:numRef>
          </c:val>
        </c:ser>
        <c:shape val="box"/>
        <c:axId val="50978176"/>
        <c:axId val="50988160"/>
        <c:axId val="0"/>
      </c:bar3DChart>
      <c:catAx>
        <c:axId val="50978176"/>
        <c:scaling>
          <c:orientation val="minMax"/>
        </c:scaling>
        <c:axPos val="b"/>
        <c:tickLblPos val="nextTo"/>
        <c:txPr>
          <a:bodyPr/>
          <a:lstStyle/>
          <a:p>
            <a:pPr lvl="0">
              <a:defRPr b="0"/>
            </a:pPr>
            <a:endParaRPr lang="ru-RU"/>
          </a:p>
        </c:txPr>
        <c:crossAx val="50988160"/>
        <c:crosses val="autoZero"/>
        <c:lblAlgn val="ctr"/>
        <c:lblOffset val="100"/>
      </c:catAx>
      <c:valAx>
        <c:axId val="50988160"/>
        <c:scaling>
          <c:orientation val="minMax"/>
        </c:scaling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General" sourceLinked="1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ru-RU"/>
          </a:p>
        </c:txPr>
        <c:crossAx val="50978176"/>
        <c:crosses val="autoZero"/>
        <c:crossBetween val="between"/>
      </c:valAx>
      <c:spPr>
        <a:solidFill>
          <a:srgbClr val="FFFFFF"/>
        </a:solidFill>
      </c:spPr>
    </c:plotArea>
    <c:legend>
      <c:legendPos val="t"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мое!$B$52</c:f>
              <c:strCache>
                <c:ptCount val="1"/>
                <c:pt idx="0">
                  <c:v>Золота медаль</c:v>
                </c:pt>
              </c:strCache>
            </c:strRef>
          </c:tx>
          <c:spPr>
            <a:solidFill>
              <a:srgbClr val="4F81BD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мое!$A$53:$A$59</c:f>
              <c:strCache>
                <c:ptCount val="7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</c:strCache>
            </c:strRef>
          </c:cat>
          <c:val>
            <c:numRef>
              <c:f>мое!$B$53:$B$59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мое!$C$52</c:f>
              <c:strCache>
                <c:ptCount val="1"/>
                <c:pt idx="0">
                  <c:v>Срібна медаль</c:v>
                </c:pt>
              </c:strCache>
            </c:strRef>
          </c:tx>
          <c:spPr>
            <a:solidFill>
              <a:srgbClr val="C0504D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мое!$A$53:$A$59</c:f>
              <c:strCache>
                <c:ptCount val="7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</c:strCache>
            </c:strRef>
          </c:cat>
          <c:val>
            <c:numRef>
              <c:f>мое!$C$53:$C$59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мое!$D$52</c:f>
              <c:strCache>
                <c:ptCount val="1"/>
                <c:pt idx="0">
                  <c:v>Свідоцтво з відзнакою</c:v>
                </c:pt>
              </c:strCache>
            </c:strRef>
          </c:tx>
          <c:spPr>
            <a:solidFill>
              <a:srgbClr val="9BBB59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мое!$A$53:$A$59</c:f>
              <c:strCache>
                <c:ptCount val="7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</c:strCache>
            </c:strRef>
          </c:cat>
          <c:val>
            <c:numRef>
              <c:f>мое!$D$53:$D$59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6</c:v>
                </c:pt>
              </c:numCache>
            </c:numRef>
          </c:val>
        </c:ser>
        <c:shape val="box"/>
        <c:axId val="51010944"/>
        <c:axId val="51029120"/>
        <c:axId val="0"/>
      </c:bar3DChart>
      <c:catAx>
        <c:axId val="51010944"/>
        <c:scaling>
          <c:orientation val="minMax"/>
        </c:scaling>
        <c:axPos val="b"/>
        <c:tickLblPos val="nextTo"/>
        <c:txPr>
          <a:bodyPr/>
          <a:lstStyle/>
          <a:p>
            <a:pPr lvl="0">
              <a:defRPr b="0"/>
            </a:pPr>
            <a:endParaRPr lang="ru-RU"/>
          </a:p>
        </c:txPr>
        <c:crossAx val="51029120"/>
        <c:crosses val="autoZero"/>
        <c:lblAlgn val="ctr"/>
        <c:lblOffset val="100"/>
      </c:catAx>
      <c:valAx>
        <c:axId val="51029120"/>
        <c:scaling>
          <c:orientation val="minMax"/>
        </c:scaling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General" sourceLinked="1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ru-RU"/>
          </a:p>
        </c:txPr>
        <c:crossAx val="51010944"/>
        <c:crosses val="autoZero"/>
        <c:crossBetween val="between"/>
      </c:valAx>
      <c:spPr>
        <a:solidFill>
          <a:srgbClr val="FFFFFF"/>
        </a:solidFill>
      </c:spPr>
    </c:plotArea>
    <c:legend>
      <c:legendPos val="t"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lvl="0">
              <a:defRPr b="1" i="0"/>
            </a:pPr>
            <a:r>
              <a:rPr lang="ru-RU"/>
              <a:t>Нагородження учнів Харківської гімназії № 12</a:t>
            </a:r>
          </a:p>
        </c:rich>
      </c:tx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мое!$B$78</c:f>
              <c:strCache>
                <c:ptCount val="1"/>
                <c:pt idx="0">
                  <c:v>Похвальний лист</c:v>
                </c:pt>
              </c:strCache>
            </c:strRef>
          </c:tx>
          <c:spPr>
            <a:solidFill>
              <a:srgbClr val="4F81BD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мое!$A$79:$A$85</c:f>
              <c:strCache>
                <c:ptCount val="7"/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</c:strCache>
            </c:strRef>
          </c:cat>
          <c:val>
            <c:numRef>
              <c:f>мое!$B$79:$B$85</c:f>
              <c:numCache>
                <c:formatCode>General</c:formatCode>
                <c:ptCount val="7"/>
                <c:pt idx="2">
                  <c:v>104</c:v>
                </c:pt>
                <c:pt idx="3">
                  <c:v>105</c:v>
                </c:pt>
                <c:pt idx="4">
                  <c:v>106</c:v>
                </c:pt>
                <c:pt idx="5">
                  <c:v>94</c:v>
                </c:pt>
                <c:pt idx="6">
                  <c:v>84</c:v>
                </c:pt>
              </c:numCache>
            </c:numRef>
          </c:val>
        </c:ser>
        <c:ser>
          <c:idx val="1"/>
          <c:order val="1"/>
          <c:tx>
            <c:strRef>
              <c:f>мое!$C$78</c:f>
              <c:strCache>
                <c:ptCount val="1"/>
                <c:pt idx="0">
                  <c:v>Похвальна грамота</c:v>
                </c:pt>
              </c:strCache>
            </c:strRef>
          </c:tx>
          <c:spPr>
            <a:solidFill>
              <a:srgbClr val="C0504D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мое!$A$79:$A$85</c:f>
              <c:strCache>
                <c:ptCount val="7"/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</c:strCache>
            </c:strRef>
          </c:cat>
          <c:val>
            <c:numRef>
              <c:f>мое!$C$79:$C$85</c:f>
              <c:numCache>
                <c:formatCode>General</c:formatCode>
                <c:ptCount val="7"/>
                <c:pt idx="2">
                  <c:v>21</c:v>
                </c:pt>
                <c:pt idx="3">
                  <c:v>26</c:v>
                </c:pt>
                <c:pt idx="4">
                  <c:v>38</c:v>
                </c:pt>
                <c:pt idx="5">
                  <c:v>47</c:v>
                </c:pt>
                <c:pt idx="6">
                  <c:v>46</c:v>
                </c:pt>
              </c:numCache>
            </c:numRef>
          </c:val>
        </c:ser>
        <c:shape val="box"/>
        <c:axId val="51314688"/>
        <c:axId val="34263040"/>
        <c:axId val="0"/>
      </c:bar3DChart>
      <c:catAx>
        <c:axId val="51314688"/>
        <c:scaling>
          <c:orientation val="minMax"/>
        </c:scaling>
        <c:axPos val="b"/>
        <c:tickLblPos val="nextTo"/>
        <c:txPr>
          <a:bodyPr/>
          <a:lstStyle/>
          <a:p>
            <a:pPr lvl="0">
              <a:defRPr b="0"/>
            </a:pPr>
            <a:endParaRPr lang="ru-RU"/>
          </a:p>
        </c:txPr>
        <c:crossAx val="34263040"/>
        <c:crosses val="autoZero"/>
        <c:lblAlgn val="ctr"/>
        <c:lblOffset val="100"/>
      </c:catAx>
      <c:valAx>
        <c:axId val="34263040"/>
        <c:scaling>
          <c:orientation val="minMax"/>
        </c:scaling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General" sourceLinked="1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ru-RU"/>
          </a:p>
        </c:txPr>
        <c:crossAx val="51314688"/>
        <c:crosses val="autoZero"/>
        <c:crossBetween val="between"/>
      </c:valAx>
      <c:spPr>
        <a:solidFill>
          <a:srgbClr val="FFFFFF"/>
        </a:solidFill>
      </c:spPr>
    </c:plotArea>
    <c:legend>
      <c:legendPos val="t"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Лист3!$A$4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rgbClr val="3366CC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Лист3!$B$3:$E$3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Лист3!$B$4:$E$4</c:f>
              <c:numCache>
                <c:formatCode>General</c:formatCode>
                <c:ptCount val="4"/>
                <c:pt idx="0">
                  <c:v>0</c:v>
                </c:pt>
                <c:pt idx="1">
                  <c:v>2.88</c:v>
                </c:pt>
                <c:pt idx="2">
                  <c:v>25</c:v>
                </c:pt>
                <c:pt idx="3">
                  <c:v>72.11999999999999</c:v>
                </c:pt>
              </c:numCache>
            </c:numRef>
          </c:val>
        </c:ser>
        <c:ser>
          <c:idx val="1"/>
          <c:order val="1"/>
          <c:tx>
            <c:strRef>
              <c:f>Лист3!$A$5</c:f>
              <c:strCache>
                <c:ptCount val="1"/>
                <c:pt idx="0">
                  <c:v>Українська мова</c:v>
                </c:pt>
              </c:strCache>
            </c:strRef>
          </c:tx>
          <c:spPr>
            <a:solidFill>
              <a:srgbClr val="DC3912"/>
            </a:solidFill>
          </c:spPr>
          <c:dLbls>
            <c:txPr>
              <a:bodyPr/>
              <a:lstStyle/>
              <a:p>
                <a:pPr lvl="0">
                  <a:defRPr b="0" i="0"/>
                </a:pPr>
                <a:endParaRPr lang="ru-RU"/>
              </a:p>
            </c:txPr>
            <c:showVal val="1"/>
          </c:dLbls>
          <c:cat>
            <c:strRef>
              <c:f>Лист3!$B$3:$E$3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Лист3!$B$5:$E$5</c:f>
              <c:numCache>
                <c:formatCode>General</c:formatCode>
                <c:ptCount val="4"/>
                <c:pt idx="0">
                  <c:v>0</c:v>
                </c:pt>
                <c:pt idx="1">
                  <c:v>5.7700000000000014</c:v>
                </c:pt>
                <c:pt idx="2">
                  <c:v>38.46</c:v>
                </c:pt>
                <c:pt idx="3">
                  <c:v>55.8</c:v>
                </c:pt>
              </c:numCache>
            </c:numRef>
          </c:val>
        </c:ser>
        <c:shape val="box"/>
        <c:axId val="51013120"/>
        <c:axId val="51014656"/>
        <c:axId val="0"/>
      </c:bar3DChart>
      <c:catAx>
        <c:axId val="51013120"/>
        <c:scaling>
          <c:orientation val="maxMin"/>
        </c:scaling>
        <c:axPos val="l"/>
        <c:tickLblPos val="nextTo"/>
        <c:txPr>
          <a:bodyPr/>
          <a:lstStyle/>
          <a:p>
            <a:pPr lvl="0">
              <a:defRPr b="0"/>
            </a:pPr>
            <a:endParaRPr lang="ru-RU"/>
          </a:p>
        </c:txPr>
        <c:crossAx val="51014656"/>
        <c:crosses val="autoZero"/>
        <c:lblAlgn val="ctr"/>
        <c:lblOffset val="100"/>
      </c:catAx>
      <c:valAx>
        <c:axId val="51014656"/>
        <c:scaling>
          <c:orientation val="minMax"/>
        </c:scaling>
        <c:axPos val="b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ru-RU"/>
          </a:p>
        </c:txPr>
        <c:crossAx val="51013120"/>
        <c:crosses val="max"/>
        <c:crossBetween val="between"/>
      </c:valAx>
    </c:plotArea>
    <c:legend>
      <c:legendPos val="r"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2F62-87FE-47F3-8731-CE3BDA8867F0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8E41-E5E0-4902-8F63-04DA46470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4291-17A4-46E9-93FE-EF2350D550EA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1E01-D296-42B1-8D65-D7C587802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84C1-99F9-4629-8C29-7E77CC790A00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8C38-692F-46F0-B059-332CFDF45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0E381-E5CB-4116-902E-7EEBBC4C8DCB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112D-1198-4D1E-8E98-F4C0BEB2D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BA6BF-EB86-499F-9ACA-63540EA7C190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EACCE-AF78-4068-B166-0558FD005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2183A-12FF-4BDA-9990-9D93F7DD237E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7623-9D60-480E-99D7-C30F1342C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A1F0-E394-4044-9DE7-05A0942C53B6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0FDD-23C3-4C71-9D9E-CBC10F2C9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9244-A62F-4D09-833F-E81D629D1D29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56AFB-248C-4A38-8D67-DDA5112C9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C2C9-EA12-41CB-B005-AD44F15E6119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3691-AB9E-424B-9FF1-85CD4B473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5F234-AEDA-4EA6-A854-C9469EDD29AF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5528-3F27-481D-A294-7DBF8D253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915A-99A8-43A1-AE2E-F0D8CBB802E2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3CDE-CF6E-46DE-B71B-0B04DFEA9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1294-2E16-4E16-84B3-068087902599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1C1FC-CE96-4DA2-B231-AC5BC7F35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C39E9-5C69-4EEB-AF7A-D30C524C3464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C7638-7CD2-465C-B897-9FDAC3E39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BD36C-4A88-4712-876C-389897058975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AF2A-047F-4A91-812C-9A23F877E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EB15-8F5B-419A-8153-AE0FA02E1939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F0B0-7F45-4FA1-9291-0CDB6C5A0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D251-5813-4C14-97D8-639D9B4C5D08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E140-9DF1-46EF-B0A2-9B2BDFCDF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7776C-A10E-4A81-8CF4-F16DD1E73CC6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16CE-777B-4406-8BA9-DA0C05FCB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848F-F801-4714-B448-F59E1D81C82B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BA41-D583-43A0-9775-AD2DF361E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DDACE-1CDC-4CD8-B0BE-AC37752B93F2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28B5-595C-42FB-9F4F-15BA3C20A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0A7A-2688-4578-94E4-06B9C57BDEAD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AA488-41DB-42A2-8B5A-BAED3DB0F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85B5-7568-4208-B779-67E40D63D294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A35A-1DB3-43C8-A0CE-94112EB6F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BB79-26D1-4BAD-85B6-5AC14955FE8F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055E4-D72F-4AE8-933F-5927AFA5F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AA73E2-D315-42B0-8AE8-10F734150898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C2365D-B4E4-46BA-B371-40E514235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A4D5D4-11A0-4EAC-B56B-7B4393639E35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1B9BA2-7241-4D19-93E4-D7B834807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2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85" r:id="rId9"/>
    <p:sldLayoutId id="2147483676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128587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Аналіз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успішності навчання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2018/2019 навчальний рік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/>
          </a:p>
        </p:txBody>
      </p:sp>
      <p:pic>
        <p:nvPicPr>
          <p:cNvPr id="41987" name="Picture 2" descr="Ð ÐµÐ·ÑÐ»ÑÑÐ°Ñ Ð¿Ð¾ÑÑÐºÑ Ð·Ð¾Ð±ÑÐ°Ð¶ÐµÐ½Ñ Ð·Ð° Ð·Ð°Ð¿Ð¸ÑÐ¾Ð¼ &quot;ÑÑÐ¿ÑÑÐ½ÑÑÑÑ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027363"/>
            <a:ext cx="6191250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smtClean="0"/>
              <a:t>Аналіз ДПА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214438" y="357188"/>
            <a:ext cx="6724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000" b="1">
                <a:cs typeface="Times New Roman" pitchFamily="18" charset="0"/>
              </a:rPr>
              <a:t>Рівні навчальних досягнень</a:t>
            </a:r>
            <a:endParaRPr lang="uk-UA" sz="2000"/>
          </a:p>
          <a:p>
            <a:pPr algn="ctr" eaLnBrk="0" hangingPunct="0"/>
            <a:r>
              <a:rPr lang="uk-UA" sz="2000" b="1">
                <a:cs typeface="Times New Roman" pitchFamily="18" charset="0"/>
              </a:rPr>
              <a:t> учнів 4-х класів Харківської гімназії №12</a:t>
            </a:r>
            <a:endParaRPr lang="uk-UA" sz="2000"/>
          </a:p>
          <a:p>
            <a:pPr algn="ctr" eaLnBrk="0" hangingPunct="0"/>
            <a:r>
              <a:rPr lang="uk-UA" sz="2000" b="1">
                <a:cs typeface="Times New Roman" pitchFamily="18" charset="0"/>
              </a:rPr>
              <a:t> за результатами  державної підсумкової атестації  </a:t>
            </a:r>
            <a:endParaRPr lang="uk-UA" sz="2000"/>
          </a:p>
          <a:p>
            <a:pPr algn="ctr" eaLnBrk="0" hangingPunct="0"/>
            <a:r>
              <a:rPr lang="uk-UA" sz="2000" b="1">
                <a:cs typeface="Times New Roman" pitchFamily="18" charset="0"/>
              </a:rPr>
              <a:t>у 2018/2019 навчальному році (у %)</a:t>
            </a:r>
            <a:endParaRPr lang="uk-UA" sz="2000"/>
          </a:p>
        </p:txBody>
      </p:sp>
      <p:graphicFrame>
        <p:nvGraphicFramePr>
          <p:cNvPr id="5" name="Chart 1"/>
          <p:cNvGraphicFramePr/>
          <p:nvPr/>
        </p:nvGraphicFramePr>
        <p:xfrm>
          <a:off x="500034" y="1785926"/>
          <a:ext cx="821537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600075" y="414338"/>
            <a:ext cx="7943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b="1">
                <a:cs typeface="Times New Roman" pitchFamily="18" charset="0"/>
              </a:rPr>
              <a:t>Порівняльний аналіз</a:t>
            </a:r>
            <a:endParaRPr lang="uk-UA" b="1"/>
          </a:p>
          <a:p>
            <a:pPr algn="ctr" eaLnBrk="0" hangingPunct="0"/>
            <a:r>
              <a:rPr lang="uk-UA" b="1">
                <a:cs typeface="Times New Roman" pitchFamily="18" charset="0"/>
              </a:rPr>
              <a:t>результатів річного оцінювання та державної підсумкової атестації</a:t>
            </a:r>
            <a:endParaRPr lang="uk-UA" b="1"/>
          </a:p>
          <a:p>
            <a:pPr algn="ctr" eaLnBrk="0" hangingPunct="0"/>
            <a:r>
              <a:rPr lang="uk-UA" b="1">
                <a:cs typeface="Times New Roman" pitchFamily="18" charset="0"/>
              </a:rPr>
              <a:t>учнів 4-х класів Харківської гімназії №12</a:t>
            </a:r>
            <a:r>
              <a:rPr lang="ru-RU" b="1">
                <a:cs typeface="Times New Roman" pitchFamily="18" charset="0"/>
              </a:rPr>
              <a:t> (</a:t>
            </a:r>
            <a:r>
              <a:rPr lang="uk-UA" b="1">
                <a:cs typeface="Times New Roman" pitchFamily="18" charset="0"/>
              </a:rPr>
              <a:t>середній бал</a:t>
            </a:r>
            <a:r>
              <a:rPr lang="ru-RU" b="1">
                <a:cs typeface="Times New Roman" pitchFamily="18" charset="0"/>
              </a:rPr>
              <a:t>)</a:t>
            </a:r>
            <a:endParaRPr lang="uk-UA" b="1"/>
          </a:p>
          <a:p>
            <a:pPr algn="ctr" eaLnBrk="0" hangingPunct="0"/>
            <a:r>
              <a:rPr lang="ru-RU" b="1">
                <a:cs typeface="Times New Roman" pitchFamily="18" charset="0"/>
              </a:rPr>
              <a:t>у 2018/2019 </a:t>
            </a:r>
            <a:r>
              <a:rPr lang="uk-UA" b="1">
                <a:cs typeface="Times New Roman" pitchFamily="18" charset="0"/>
              </a:rPr>
              <a:t>навчальному</a:t>
            </a:r>
            <a:r>
              <a:rPr lang="ru-RU" b="1">
                <a:cs typeface="Times New Roman" pitchFamily="18" charset="0"/>
              </a:rPr>
              <a:t> </a:t>
            </a:r>
            <a:r>
              <a:rPr lang="uk-UA" b="1">
                <a:cs typeface="Times New Roman" pitchFamily="18" charset="0"/>
              </a:rPr>
              <a:t>році</a:t>
            </a:r>
            <a:endParaRPr lang="uk-UA" b="1"/>
          </a:p>
        </p:txBody>
      </p:sp>
      <p:graphicFrame>
        <p:nvGraphicFramePr>
          <p:cNvPr id="6" name="Chart 5"/>
          <p:cNvGraphicFramePr/>
          <p:nvPr/>
        </p:nvGraphicFramePr>
        <p:xfrm>
          <a:off x="428596" y="1785926"/>
          <a:ext cx="8429684" cy="483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1123950" y="274638"/>
            <a:ext cx="68961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000" b="1">
                <a:cs typeface="Times New Roman" pitchFamily="18" charset="0"/>
              </a:rPr>
              <a:t>Рівні навчальних досягнень</a:t>
            </a:r>
            <a:endParaRPr lang="uk-UA" sz="2000"/>
          </a:p>
          <a:p>
            <a:pPr algn="ctr" eaLnBrk="0" hangingPunct="0"/>
            <a:r>
              <a:rPr lang="uk-UA" sz="2000" b="1">
                <a:cs typeface="Times New Roman" pitchFamily="18" charset="0"/>
              </a:rPr>
              <a:t> учнів 9-х класів Харківської гімназії №12</a:t>
            </a:r>
            <a:endParaRPr lang="uk-UA" sz="2000"/>
          </a:p>
          <a:p>
            <a:pPr algn="ctr" eaLnBrk="0" hangingPunct="0"/>
            <a:r>
              <a:rPr lang="uk-UA" sz="2000" b="1">
                <a:cs typeface="Times New Roman" pitchFamily="18" charset="0"/>
              </a:rPr>
              <a:t> за результатами  державної підсумкової атестації  </a:t>
            </a:r>
            <a:endParaRPr lang="uk-UA" sz="2000"/>
          </a:p>
          <a:p>
            <a:pPr algn="ctr" eaLnBrk="0" hangingPunct="0"/>
            <a:r>
              <a:rPr lang="uk-UA" sz="2000" b="1">
                <a:cs typeface="Times New Roman" pitchFamily="18" charset="0"/>
              </a:rPr>
              <a:t>у 2018/2019 навчальному році (у %)</a:t>
            </a:r>
            <a:endParaRPr lang="uk-UA" sz="2000"/>
          </a:p>
          <a:p>
            <a:pPr algn="ctr" eaLnBrk="0" hangingPunct="0"/>
            <a:r>
              <a:rPr lang="uk-UA" sz="2000" b="1">
                <a:cs typeface="Times New Roman" pitchFamily="18" charset="0"/>
              </a:rPr>
              <a:t>Рівні навчальних досягнень</a:t>
            </a:r>
            <a:endParaRPr lang="uk-UA" sz="2000"/>
          </a:p>
          <a:p>
            <a:pPr algn="ctr" eaLnBrk="0" hangingPunct="0"/>
            <a:endParaRPr lang="uk-UA"/>
          </a:p>
        </p:txBody>
      </p:sp>
      <p:graphicFrame>
        <p:nvGraphicFramePr>
          <p:cNvPr id="5" name="Chart 3"/>
          <p:cNvGraphicFramePr/>
          <p:nvPr/>
        </p:nvGraphicFramePr>
        <p:xfrm>
          <a:off x="500034" y="2000240"/>
          <a:ext cx="821537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Chart 4"/>
          <p:cNvGraphicFramePr/>
          <p:nvPr/>
        </p:nvGraphicFramePr>
        <p:xfrm>
          <a:off x="428596" y="214290"/>
          <a:ext cx="8215369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180975" y="387350"/>
            <a:ext cx="8489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000">
                <a:cs typeface="Times New Roman" pitchFamily="18" charset="0"/>
              </a:rPr>
              <a:t>Порівняльний аналіз</a:t>
            </a:r>
            <a:endParaRPr lang="uk-UA" sz="2000"/>
          </a:p>
          <a:p>
            <a:pPr algn="ctr" eaLnBrk="0" hangingPunct="0"/>
            <a:r>
              <a:rPr lang="uk-UA" sz="2000">
                <a:cs typeface="Times New Roman" pitchFamily="18" charset="0"/>
              </a:rPr>
              <a:t>середніх балів річного оцінювання та державної підсумкової атестації</a:t>
            </a:r>
            <a:endParaRPr lang="uk-UA" sz="2000"/>
          </a:p>
          <a:p>
            <a:pPr algn="ctr" eaLnBrk="0" hangingPunct="0"/>
            <a:r>
              <a:rPr lang="uk-UA" sz="2000">
                <a:cs typeface="Times New Roman" pitchFamily="18" charset="0"/>
              </a:rPr>
              <a:t>учнів 9-х класів Харківської гімназії №12</a:t>
            </a:r>
            <a:endParaRPr lang="uk-UA" sz="2000"/>
          </a:p>
          <a:p>
            <a:pPr algn="ctr" eaLnBrk="0" hangingPunct="0"/>
            <a:r>
              <a:rPr lang="uk-UA" sz="2000" b="1">
                <a:cs typeface="Times New Roman" pitchFamily="18" charset="0"/>
              </a:rPr>
              <a:t>у 2018/2019 навчальному році</a:t>
            </a:r>
            <a:endParaRPr lang="uk-UA" sz="2000"/>
          </a:p>
          <a:p>
            <a:pPr algn="ctr" eaLnBrk="0" hangingPunct="0"/>
            <a:endParaRPr lang="uk-UA"/>
          </a:p>
        </p:txBody>
      </p:sp>
      <p:graphicFrame>
        <p:nvGraphicFramePr>
          <p:cNvPr id="5" name="Chart 6"/>
          <p:cNvGraphicFramePr/>
          <p:nvPr/>
        </p:nvGraphicFramePr>
        <p:xfrm>
          <a:off x="428596" y="1990724"/>
          <a:ext cx="8358245" cy="458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1339850" y="495300"/>
            <a:ext cx="6464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000">
                <a:cs typeface="Times New Roman" pitchFamily="18" charset="0"/>
              </a:rPr>
              <a:t>Порівняльний аналіз</a:t>
            </a:r>
            <a:endParaRPr lang="uk-UA" sz="2000"/>
          </a:p>
          <a:p>
            <a:pPr algn="ctr" eaLnBrk="0" hangingPunct="0"/>
            <a:r>
              <a:rPr lang="uk-UA" sz="2000">
                <a:cs typeface="Times New Roman" pitchFamily="18" charset="0"/>
              </a:rPr>
              <a:t>середніх балів державної підсумкової атестації</a:t>
            </a:r>
            <a:endParaRPr lang="uk-UA" sz="2000"/>
          </a:p>
          <a:p>
            <a:pPr algn="ctr" eaLnBrk="0" hangingPunct="0"/>
            <a:r>
              <a:rPr lang="uk-UA" sz="2000">
                <a:cs typeface="Times New Roman" pitchFamily="18" charset="0"/>
              </a:rPr>
              <a:t>учнів 9-х класів Харківської гімназії №12</a:t>
            </a:r>
            <a:endParaRPr lang="uk-UA" sz="2000"/>
          </a:p>
          <a:p>
            <a:pPr algn="ctr" eaLnBrk="0" hangingPunct="0"/>
            <a:r>
              <a:rPr lang="uk-UA" sz="2000" b="1">
                <a:cs typeface="Times New Roman" pitchFamily="18" charset="0"/>
              </a:rPr>
              <a:t>за 2016/2017, 2017/2018, 2018/2019 навчальні роки</a:t>
            </a:r>
            <a:endParaRPr lang="uk-UA" sz="200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2057400"/>
          <a:ext cx="8215370" cy="444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smtClean="0"/>
              <a:t>Аналіз ДПА у формі ЗНО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0"/>
          <p:cNvGraphicFramePr/>
          <p:nvPr/>
        </p:nvGraphicFramePr>
        <p:xfrm>
          <a:off x="357158" y="357166"/>
          <a:ext cx="8501122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9"/>
          <p:cNvGraphicFramePr/>
          <p:nvPr/>
        </p:nvGraphicFramePr>
        <p:xfrm>
          <a:off x="428596" y="214291"/>
          <a:ext cx="835824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Chart 15"/>
          <p:cNvGraphicFramePr/>
          <p:nvPr/>
        </p:nvGraphicFramePr>
        <p:xfrm>
          <a:off x="285720" y="142852"/>
          <a:ext cx="8215370" cy="650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14313"/>
          <a:ext cx="8958263" cy="6700837"/>
        </p:xfrm>
        <a:graphic>
          <a:graphicData uri="http://schemas.openxmlformats.org/drawingml/2006/table">
            <a:tbl>
              <a:tblPr/>
              <a:tblGrid>
                <a:gridCol w="1501254"/>
                <a:gridCol w="1091821"/>
                <a:gridCol w="1091821"/>
                <a:gridCol w="1091821"/>
                <a:gridCol w="1091821"/>
                <a:gridCol w="1091821"/>
                <a:gridCol w="906463"/>
                <a:gridCol w="1091821"/>
              </a:tblGrid>
              <a:tr h="713438"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Участь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 склав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100-120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120-140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140-160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160-180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180-200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823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Укр. Мова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38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Іст. Укр.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823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Математика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38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Ін. мова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38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Географія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38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Біологія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38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Хімія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38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Фізика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Кількість учнів, що отримали позначку </a:t>
            </a:r>
            <a:r>
              <a:rPr lang="uk-UA" dirty="0" err="1" smtClean="0"/>
              <a:t>“не</a:t>
            </a:r>
            <a:r>
              <a:rPr lang="uk-UA" dirty="0" smtClean="0"/>
              <a:t> </a:t>
            </a:r>
            <a:r>
              <a:rPr lang="uk-UA" dirty="0" err="1" smtClean="0"/>
              <a:t>склав”</a:t>
            </a:r>
            <a:endParaRPr lang="uk-UA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14348" y="2057400"/>
          <a:ext cx="7786742" cy="444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Кількість учнів, що отримали бали менше 120 і більше 160</a:t>
            </a:r>
            <a:endParaRPr lang="uk-UA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1571612"/>
          <a:ext cx="814393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/>
          <a:srcRect l="18016" t="31332" r="20103" b="48106"/>
          <a:stretch>
            <a:fillRect/>
          </a:stretch>
        </p:blipFill>
        <p:spPr bwMode="auto">
          <a:xfrm>
            <a:off x="428625" y="0"/>
            <a:ext cx="83312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714348" y="2143116"/>
          <a:ext cx="750099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2"/>
          <a:srcRect l="18750" t="30762" r="19727" b="47266"/>
          <a:stretch>
            <a:fillRect/>
          </a:stretch>
        </p:blipFill>
        <p:spPr bwMode="auto">
          <a:xfrm>
            <a:off x="214313" y="285750"/>
            <a:ext cx="803751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928662" y="2714620"/>
          <a:ext cx="7572428" cy="331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 l="19336" t="32227" r="20313" b="47266"/>
          <a:stretch>
            <a:fillRect/>
          </a:stretch>
        </p:blipFill>
        <p:spPr bwMode="auto">
          <a:xfrm>
            <a:off x="785813" y="214313"/>
            <a:ext cx="73580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857224" y="2500306"/>
          <a:ext cx="757242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/>
          <p:cNvPicPr>
            <a:picLocks noChangeAspect="1" noChangeArrowheads="1"/>
          </p:cNvPicPr>
          <p:nvPr/>
        </p:nvPicPr>
        <p:blipFill>
          <a:blip r:embed="rId2"/>
          <a:srcRect l="18750" t="33691" r="20313" b="47997"/>
          <a:stretch>
            <a:fillRect/>
          </a:stretch>
        </p:blipFill>
        <p:spPr bwMode="auto">
          <a:xfrm>
            <a:off x="928688" y="785813"/>
            <a:ext cx="7429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1071538" y="2857496"/>
          <a:ext cx="764386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 l="19336" t="33691" r="20313" b="47998"/>
          <a:stretch>
            <a:fillRect/>
          </a:stretch>
        </p:blipFill>
        <p:spPr bwMode="auto">
          <a:xfrm>
            <a:off x="642938" y="571500"/>
            <a:ext cx="79295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857224" y="2786058"/>
          <a:ext cx="771530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3"/>
          <p:cNvPicPr>
            <a:picLocks noChangeAspect="1" noChangeArrowheads="1"/>
          </p:cNvPicPr>
          <p:nvPr/>
        </p:nvPicPr>
        <p:blipFill>
          <a:blip r:embed="rId2"/>
          <a:srcRect l="19336" t="32959" r="20898" b="47998"/>
          <a:stretch>
            <a:fillRect/>
          </a:stretch>
        </p:blipFill>
        <p:spPr bwMode="auto">
          <a:xfrm>
            <a:off x="857250" y="357188"/>
            <a:ext cx="78581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1142976" y="3143248"/>
          <a:ext cx="7286676" cy="371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3"/>
          <p:cNvPicPr>
            <a:picLocks noChangeAspect="1" noChangeArrowheads="1"/>
          </p:cNvPicPr>
          <p:nvPr/>
        </p:nvPicPr>
        <p:blipFill>
          <a:blip r:embed="rId2"/>
          <a:srcRect l="19336" t="32959" r="20313" b="47437"/>
          <a:stretch>
            <a:fillRect/>
          </a:stretch>
        </p:blipFill>
        <p:spPr bwMode="auto">
          <a:xfrm>
            <a:off x="857250" y="500063"/>
            <a:ext cx="73580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1285852" y="3143248"/>
          <a:ext cx="678661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Квал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іфікаційний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ХГ № 12, у %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14348" y="928670"/>
          <a:ext cx="8072494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/>
          <a:srcRect l="18750" t="32227" r="20313" b="47998"/>
          <a:stretch>
            <a:fillRect/>
          </a:stretch>
        </p:blipFill>
        <p:spPr bwMode="auto">
          <a:xfrm>
            <a:off x="500063" y="642938"/>
            <a:ext cx="8143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928662" y="3143248"/>
          <a:ext cx="728667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 l="19336" t="31494" r="20898" b="49463"/>
          <a:stretch>
            <a:fillRect/>
          </a:stretch>
        </p:blipFill>
        <p:spPr bwMode="auto">
          <a:xfrm>
            <a:off x="571500" y="500063"/>
            <a:ext cx="79295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2357422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Розбіжність між</a:t>
            </a:r>
            <a:br>
              <a:rPr lang="uk-UA" b="1" dirty="0" smtClean="0"/>
            </a:br>
            <a:r>
              <a:rPr lang="uk-UA" b="1" dirty="0" smtClean="0"/>
              <a:t> Річним балом та ДПА</a:t>
            </a:r>
            <a:endParaRPr lang="uk-UA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1" cy="490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547"/>
                <a:gridCol w="2776547"/>
                <a:gridCol w="2776547"/>
              </a:tblGrid>
              <a:tr h="40838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408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Українська мова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25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6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Історія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України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6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Іноземна мова (англійська)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Біологія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Географія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Фізика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47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/>
          <a:srcRect l="21094" t="16846" r="3906" b="9911"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3" y="3000375"/>
            <a:ext cx="8929687" cy="214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57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/>
          <a:srcRect l="21094" t="10986" r="3906" b="157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3000375"/>
            <a:ext cx="8929687" cy="214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68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/>
          <a:srcRect l="22852" t="11719" r="3906" b="208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214688"/>
            <a:ext cx="9144000" cy="214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 l="21094" t="10986" r="3320" b="55322"/>
          <a:stretch>
            <a:fillRect/>
          </a:stretch>
        </p:blipFill>
        <p:spPr bwMode="auto">
          <a:xfrm>
            <a:off x="-42863" y="0"/>
            <a:ext cx="92154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 l="21094" t="10986" r="3906" b="57520"/>
          <a:stretch>
            <a:fillRect/>
          </a:stretch>
        </p:blipFill>
        <p:spPr bwMode="auto">
          <a:xfrm>
            <a:off x="0" y="3357563"/>
            <a:ext cx="9144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5" y="1928813"/>
            <a:ext cx="9001125" cy="214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88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/>
          <a:srcRect l="21680" t="10986" r="3906" b="20898"/>
          <a:stretch>
            <a:fillRect/>
          </a:stretch>
        </p:blipFill>
        <p:spPr bwMode="auto">
          <a:xfrm>
            <a:off x="0" y="0"/>
            <a:ext cx="9072563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357438"/>
            <a:ext cx="900112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98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 l="21094" t="11719" r="3906" b="29688"/>
          <a:stretch>
            <a:fillRect/>
          </a:stretch>
        </p:blipFill>
        <p:spPr bwMode="auto">
          <a:xfrm>
            <a:off x="0" y="142875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2071688"/>
            <a:ext cx="8929687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08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/>
          <a:srcRect l="21680" t="10986" r="4492" b="21629"/>
          <a:stretch>
            <a:fillRect/>
          </a:stretch>
        </p:blipFill>
        <p:spPr bwMode="auto">
          <a:xfrm>
            <a:off x="0" y="0"/>
            <a:ext cx="90011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5" y="2357438"/>
            <a:ext cx="885825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ХГ № 12, у %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1285860"/>
          <a:ext cx="828680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/>
          <a:srcRect l="21680" t="11914" r="3906" b="10449"/>
          <a:stretch>
            <a:fillRect/>
          </a:stretch>
        </p:blipFill>
        <p:spPr bwMode="auto">
          <a:xfrm>
            <a:off x="0" y="0"/>
            <a:ext cx="9144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5" y="2928938"/>
            <a:ext cx="9001125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29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/>
          <a:srcRect l="21094" t="11719" r="3906" b="106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3000375"/>
            <a:ext cx="8929687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39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/>
          <a:srcRect l="21094" t="11719" r="3906" b="10645"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5" y="3000375"/>
            <a:ext cx="900112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49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/>
          <a:srcRect l="21094" t="11719" r="3906" b="23828"/>
          <a:stretch>
            <a:fillRect/>
          </a:stretch>
        </p:blipFill>
        <p:spPr bwMode="auto">
          <a:xfrm>
            <a:off x="0" y="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2214563"/>
            <a:ext cx="8929687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60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 l="21094" t="11719" r="3906" b="31883"/>
          <a:stretch>
            <a:fillRect/>
          </a:stretch>
        </p:blipFill>
        <p:spPr bwMode="auto">
          <a:xfrm>
            <a:off x="0" y="0"/>
            <a:ext cx="900112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5" y="2643188"/>
            <a:ext cx="8858250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70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/>
          <a:srcRect l="21094" t="11719" r="3906" b="17236"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2643188"/>
            <a:ext cx="8929687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80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/>
          <a:srcRect l="21680" t="11719" r="3906" b="17236"/>
          <a:stretch>
            <a:fillRect/>
          </a:stretch>
        </p:blipFill>
        <p:spPr bwMode="auto">
          <a:xfrm>
            <a:off x="0" y="0"/>
            <a:ext cx="9072563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5" y="2643188"/>
            <a:ext cx="9001125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90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/>
          <a:srcRect l="21094" t="11719" r="3906" b="10645"/>
          <a:stretch>
            <a:fillRect/>
          </a:stretch>
        </p:blipFill>
        <p:spPr bwMode="auto">
          <a:xfrm>
            <a:off x="285750" y="0"/>
            <a:ext cx="8358188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5" y="2857500"/>
            <a:ext cx="8215313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 l="21094" t="11719" r="3906" b="67041"/>
          <a:stretch>
            <a:fillRect/>
          </a:stretch>
        </p:blipFill>
        <p:spPr bwMode="auto">
          <a:xfrm>
            <a:off x="0" y="1571625"/>
            <a:ext cx="8858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1911350" y="762000"/>
            <a:ext cx="6262688" cy="35226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7411" name="Текст 5"/>
          <p:cNvSpPr>
            <a:spLocks noGrp="1"/>
          </p:cNvSpPr>
          <p:nvPr>
            <p:ph type="body" idx="1"/>
          </p:nvPr>
        </p:nvSpPr>
        <p:spPr>
          <a:xfrm>
            <a:off x="1214438" y="5286375"/>
            <a:ext cx="6556375" cy="941388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</a:t>
            </a:r>
            <a:r>
              <a:rPr lang="uk-UA" sz="6000" b="1" i="1" dirty="0" smtClean="0">
                <a:solidFill>
                  <a:srgbClr val="FF0000"/>
                </a:solidFill>
              </a:rPr>
              <a:t>ДЯКУЮ ЗА УВАГУ!</a:t>
            </a:r>
            <a:endParaRPr lang="ru-RU" sz="6000" b="1" i="1" dirty="0" smtClean="0">
              <a:solidFill>
                <a:srgbClr val="FF0000"/>
              </a:solidFill>
            </a:endParaRPr>
          </a:p>
        </p:txBody>
      </p:sp>
      <p:pic>
        <p:nvPicPr>
          <p:cNvPr id="91139" name="Содержимое 3" descr="http://cs622218.vk.me/v622218157/2b135/s7AJ9FoQ4v8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773113"/>
            <a:ext cx="7731125" cy="429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214282" y="642918"/>
          <a:ext cx="8715435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ъект 2"/>
          <p:cNvSpPr>
            <a:spLocks noGrp="1"/>
          </p:cNvSpPr>
          <p:nvPr>
            <p:ph idx="1"/>
          </p:nvPr>
        </p:nvSpPr>
        <p:spPr>
          <a:xfrm>
            <a:off x="1331913" y="2565400"/>
            <a:ext cx="6381750" cy="1112838"/>
          </a:xfrm>
        </p:spPr>
        <p:txBody>
          <a:bodyPr/>
          <a:lstStyle/>
          <a:p>
            <a:pPr marL="44450" indent="0" algn="ctr">
              <a:buFont typeface="Wingdings 2" pitchFamily="18" charset="2"/>
              <a:buNone/>
            </a:pPr>
            <a:r>
              <a:rPr lang="uk-UA" sz="4800" b="1" smtClean="0">
                <a:latin typeface="Times New Roman" pitchFamily="18" charset="0"/>
                <a:cs typeface="Times New Roman" pitchFamily="18" charset="0"/>
              </a:rPr>
              <a:t>УСПІХІВ У РОБОТІ!</a:t>
            </a:r>
            <a:endParaRPr lang="ru-RU" sz="4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Успішність 3-11 класів гімназії у 2018/2019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2057400"/>
          <a:ext cx="8286808" cy="451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Видача</a:t>
            </a:r>
            <a:r>
              <a:rPr lang="ru-RU" b="1" dirty="0" smtClean="0"/>
              <a:t> </a:t>
            </a:r>
            <a:r>
              <a:rPr lang="ru-RU" b="1" dirty="0" err="1" smtClean="0"/>
              <a:t>документів</a:t>
            </a:r>
            <a:r>
              <a:rPr lang="ru-RU" b="1" dirty="0" smtClean="0"/>
              <a:t> про </a:t>
            </a:r>
            <a:r>
              <a:rPr lang="ru-RU" b="1" dirty="0" err="1" smtClean="0"/>
              <a:t>освіту</a:t>
            </a:r>
            <a:r>
              <a:rPr lang="ru-RU" b="1" dirty="0" smtClean="0"/>
              <a:t> </a:t>
            </a:r>
            <a:r>
              <a:rPr lang="ru-RU" b="1" dirty="0" err="1" smtClean="0"/>
              <a:t>Харківської</a:t>
            </a:r>
            <a:r>
              <a:rPr lang="ru-RU" b="1" dirty="0" smtClean="0"/>
              <a:t> </a:t>
            </a:r>
            <a:r>
              <a:rPr lang="ru-RU" b="1" dirty="0" err="1" smtClean="0"/>
              <a:t>гімназії</a:t>
            </a:r>
            <a:r>
              <a:rPr lang="ru-RU" b="1" dirty="0" smtClean="0"/>
              <a:t> № 12</a:t>
            </a:r>
            <a:br>
              <a:rPr lang="ru-RU" b="1" dirty="0" smtClean="0"/>
            </a:br>
            <a:endParaRPr lang="uk-UA" b="1" dirty="0"/>
          </a:p>
        </p:txBody>
      </p:sp>
      <p:graphicFrame>
        <p:nvGraphicFramePr>
          <p:cNvPr id="5" name="Chart 11"/>
          <p:cNvGraphicFramePr/>
          <p:nvPr/>
        </p:nvGraphicFramePr>
        <p:xfrm>
          <a:off x="714348" y="1214422"/>
          <a:ext cx="800105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Результати</a:t>
            </a:r>
            <a:r>
              <a:rPr lang="ru-RU" b="1" dirty="0" smtClean="0"/>
              <a:t> </a:t>
            </a:r>
            <a:r>
              <a:rPr lang="ru-RU" b="1" dirty="0" err="1" smtClean="0"/>
              <a:t>випускників</a:t>
            </a:r>
            <a:r>
              <a:rPr lang="ru-RU" b="1" dirty="0" smtClean="0"/>
              <a:t> </a:t>
            </a:r>
            <a:r>
              <a:rPr lang="ru-RU" b="1" dirty="0" err="1" smtClean="0"/>
              <a:t>Харківської</a:t>
            </a:r>
            <a:r>
              <a:rPr lang="ru-RU" b="1" dirty="0" smtClean="0"/>
              <a:t> </a:t>
            </a:r>
            <a:r>
              <a:rPr lang="ru-RU" b="1" dirty="0" err="1" smtClean="0"/>
              <a:t>гімназії</a:t>
            </a:r>
            <a:r>
              <a:rPr lang="ru-RU" b="1" dirty="0" smtClean="0"/>
              <a:t> № 12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graphicFrame>
        <p:nvGraphicFramePr>
          <p:cNvPr id="5" name="Chart 7"/>
          <p:cNvGraphicFramePr/>
          <p:nvPr/>
        </p:nvGraphicFramePr>
        <p:xfrm>
          <a:off x="357158" y="1214422"/>
          <a:ext cx="842968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Нагородження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 </a:t>
            </a:r>
            <a:r>
              <a:rPr lang="ru-RU" b="1" dirty="0" err="1" smtClean="0"/>
              <a:t>Харківської</a:t>
            </a:r>
            <a:r>
              <a:rPr lang="ru-RU" b="1" dirty="0" smtClean="0"/>
              <a:t> </a:t>
            </a:r>
            <a:r>
              <a:rPr lang="ru-RU" b="1" dirty="0" err="1" smtClean="0"/>
              <a:t>гімназії</a:t>
            </a:r>
            <a:r>
              <a:rPr lang="ru-RU" b="1" dirty="0" smtClean="0"/>
              <a:t> № 12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graphicFrame>
        <p:nvGraphicFramePr>
          <p:cNvPr id="5" name="Chart 9"/>
          <p:cNvGraphicFramePr/>
          <p:nvPr/>
        </p:nvGraphicFramePr>
        <p:xfrm>
          <a:off x="500034" y="1214422"/>
          <a:ext cx="828680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255</Words>
  <Application>Microsoft Office PowerPoint</Application>
  <PresentationFormat>On-screen Show (4:3)</PresentationFormat>
  <Paragraphs>107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50</vt:i4>
      </vt:variant>
    </vt:vector>
  </HeadingPairs>
  <TitlesOfParts>
    <vt:vector size="60" baseType="lpstr">
      <vt:lpstr>Calibri</vt:lpstr>
      <vt:lpstr>Arial</vt:lpstr>
      <vt:lpstr>Constantia</vt:lpstr>
      <vt:lpstr>Wingdings 2</vt:lpstr>
      <vt:lpstr>Times New Roman</vt:lpstr>
      <vt:lpstr>Тема Office</vt:lpstr>
      <vt:lpstr>Поток</vt:lpstr>
      <vt:lpstr>Поток</vt:lpstr>
      <vt:lpstr>Поток</vt:lpstr>
      <vt:lpstr>Поток</vt:lpstr>
      <vt:lpstr>Аналіз успішності навчання 2018/2019 навчальний рік</vt:lpstr>
      <vt:lpstr>Слайд 2</vt:lpstr>
      <vt:lpstr>Кваліфікаційний склад педагогічних працівників ХГ № 12, у % </vt:lpstr>
      <vt:lpstr>Педагогічні звання  працівників ХГ № 12, у % </vt:lpstr>
      <vt:lpstr>Слайд 5</vt:lpstr>
      <vt:lpstr>Успішність 3-11 класів гімназії у 2018/2019  </vt:lpstr>
      <vt:lpstr>Видача документів про освіту Харківської гімназії № 12 </vt:lpstr>
      <vt:lpstr>Результати випускників Харківської гімназії № 12 </vt:lpstr>
      <vt:lpstr>Нагородження учнів Харківської гімназії № 12 </vt:lpstr>
      <vt:lpstr>Аналіз ДПА</vt:lpstr>
      <vt:lpstr>Слайд 11</vt:lpstr>
      <vt:lpstr>Слайд 12</vt:lpstr>
      <vt:lpstr>Слайд 13</vt:lpstr>
      <vt:lpstr>Слайд 14</vt:lpstr>
      <vt:lpstr>Слайд 15</vt:lpstr>
      <vt:lpstr>Слайд 16</vt:lpstr>
      <vt:lpstr>Аналіз ДПА у формі ЗНО</vt:lpstr>
      <vt:lpstr>Слайд 18</vt:lpstr>
      <vt:lpstr>Слайд 19</vt:lpstr>
      <vt:lpstr>Слайд 20</vt:lpstr>
      <vt:lpstr>Кількість учнів, що отримали позначку “не склав”</vt:lpstr>
      <vt:lpstr>Кількість учнів, що отримали бали менше 120 і більше 160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Розбіжність між  Річним балом та ДПА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ЗАЛ</cp:lastModifiedBy>
  <cp:revision>69</cp:revision>
  <dcterms:created xsi:type="dcterms:W3CDTF">2018-08-25T13:40:44Z</dcterms:created>
  <dcterms:modified xsi:type="dcterms:W3CDTF">2019-09-11T06:43:21Z</dcterms:modified>
</cp:coreProperties>
</file>