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1" r:id="rId4"/>
    <p:sldId id="272" r:id="rId5"/>
    <p:sldId id="286" r:id="rId6"/>
    <p:sldId id="287" r:id="rId7"/>
    <p:sldId id="288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327" r:id="rId17"/>
    <p:sldId id="277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9" r:id="rId35"/>
    <p:sldId id="301" r:id="rId36"/>
    <p:sldId id="300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ga_bass\Downloads\&#1044;&#1055;&#1040;%20(2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ga_bass\Downloads\&#1044;&#1055;&#1040;%20(2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ga_bass\Downloads\&#1044;&#1055;&#1040;%20(2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ga_bass\Downloads\&#1044;&#1055;&#1040;%20(2)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ga_bass\Downloads\&#1044;&#1055;&#1040;%20(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ga_bass\Downloads\&#1044;&#1055;&#1040;%20(2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ga_bass\Downloads\&#1044;&#1055;&#1040;%20(2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ga_bass\Downloads\&#1044;&#1055;&#1040;%20(2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ga_bass\Downloads\&#1044;&#1055;&#1040;%20(2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ga_bass\Downloads\&#1044;&#1055;&#1040;%20(2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ga_bass\Downloads\&#1044;&#1055;&#1040;%20(2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ga_bass\Downloads\&#1044;&#1055;&#1040;%20(2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ga_bass\Downloads\&#1044;&#1055;&#1040;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lvl="0">
              <a:defRPr sz="1400" b="1">
                <a:solidFill>
                  <a:srgbClr val="000000"/>
                </a:solidFill>
                <a:latin typeface="Arial"/>
              </a:defRPr>
            </a:pPr>
            <a:r>
              <a:rPr lang="ru-RU"/>
              <a:t>Рівні навчальних досягнень
 учнів 11-А класу Харківської гімназії №12
 за результатами  державної підсумкової атестації  
у 2018/2019 навчальному році (у %)
</a:t>
            </a:r>
          </a:p>
        </c:rich>
      </c:tx>
      <c:layout/>
    </c:title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'11'!$B$2</c:f>
              <c:strCache>
                <c:ptCount val="1"/>
                <c:pt idx="0">
                  <c:v>Високий</c:v>
                </c:pt>
              </c:strCache>
            </c:strRef>
          </c:tx>
          <c:spPr>
            <a:solidFill>
              <a:srgbClr val="3366CC"/>
            </a:solidFill>
          </c:spPr>
          <c:dLbls>
            <c:txPr>
              <a:bodyPr/>
              <a:lstStyle/>
              <a:p>
                <a:pPr lvl="0">
                  <a:defRPr b="0" i="0"/>
                </a:pPr>
                <a:endParaRPr lang="ru-RU"/>
              </a:p>
            </c:txPr>
            <c:showVal val="1"/>
          </c:dLbls>
          <c:cat>
            <c:strRef>
              <c:f>'11'!$A$3:$A$10</c:f>
              <c:strCache>
                <c:ptCount val="7"/>
                <c:pt idx="0">
                  <c:v>Українська мова</c:v>
                </c:pt>
                <c:pt idx="1">
                  <c:v>Математика</c:v>
                </c:pt>
                <c:pt idx="2">
                  <c:v>Історія України</c:v>
                </c:pt>
                <c:pt idx="3">
                  <c:v>Іноземна мова(англійська)</c:v>
                </c:pt>
                <c:pt idx="4">
                  <c:v>Біологія</c:v>
                </c:pt>
                <c:pt idx="5">
                  <c:v>Географія</c:v>
                </c:pt>
                <c:pt idx="6">
                  <c:v>Фізика</c:v>
                </c:pt>
              </c:strCache>
            </c:strRef>
          </c:cat>
          <c:val>
            <c:numRef>
              <c:f>'11'!$B$3:$B$10</c:f>
              <c:numCache>
                <c:formatCode>General</c:formatCode>
                <c:ptCount val="8"/>
                <c:pt idx="0">
                  <c:v>31.5</c:v>
                </c:pt>
                <c:pt idx="1">
                  <c:v>16</c:v>
                </c:pt>
                <c:pt idx="2">
                  <c:v>13.8</c:v>
                </c:pt>
                <c:pt idx="3">
                  <c:v>16.2</c:v>
                </c:pt>
                <c:pt idx="4">
                  <c:v>28.6</c:v>
                </c:pt>
                <c:pt idx="5">
                  <c:v>25</c:v>
                </c:pt>
                <c:pt idx="6">
                  <c:v>50</c:v>
                </c:pt>
              </c:numCache>
            </c:numRef>
          </c:val>
        </c:ser>
        <c:ser>
          <c:idx val="1"/>
          <c:order val="1"/>
          <c:tx>
            <c:strRef>
              <c:f>'11'!$C$2</c:f>
              <c:strCache>
                <c:ptCount val="1"/>
                <c:pt idx="0">
                  <c:v>Достатній</c:v>
                </c:pt>
              </c:strCache>
            </c:strRef>
          </c:tx>
          <c:spPr>
            <a:solidFill>
              <a:srgbClr val="DC3912"/>
            </a:solidFill>
          </c:spPr>
          <c:dLbls>
            <c:txPr>
              <a:bodyPr/>
              <a:lstStyle/>
              <a:p>
                <a:pPr lvl="0">
                  <a:defRPr b="0" i="0"/>
                </a:pPr>
                <a:endParaRPr lang="ru-RU"/>
              </a:p>
            </c:txPr>
            <c:showVal val="1"/>
          </c:dLbls>
          <c:cat>
            <c:strRef>
              <c:f>'11'!$A$3:$A$10</c:f>
              <c:strCache>
                <c:ptCount val="7"/>
                <c:pt idx="0">
                  <c:v>Українська мова</c:v>
                </c:pt>
                <c:pt idx="1">
                  <c:v>Математика</c:v>
                </c:pt>
                <c:pt idx="2">
                  <c:v>Історія України</c:v>
                </c:pt>
                <c:pt idx="3">
                  <c:v>Іноземна мова(англійська)</c:v>
                </c:pt>
                <c:pt idx="4">
                  <c:v>Біологія</c:v>
                </c:pt>
                <c:pt idx="5">
                  <c:v>Географія</c:v>
                </c:pt>
                <c:pt idx="6">
                  <c:v>Фізика</c:v>
                </c:pt>
              </c:strCache>
            </c:strRef>
          </c:cat>
          <c:val>
            <c:numRef>
              <c:f>'11'!$C$3:$C$10</c:f>
              <c:numCache>
                <c:formatCode>General</c:formatCode>
                <c:ptCount val="8"/>
                <c:pt idx="0">
                  <c:v>44.4</c:v>
                </c:pt>
                <c:pt idx="1">
                  <c:v>44</c:v>
                </c:pt>
                <c:pt idx="2">
                  <c:v>62.1</c:v>
                </c:pt>
                <c:pt idx="3">
                  <c:v>43.2</c:v>
                </c:pt>
                <c:pt idx="4">
                  <c:v>42.8</c:v>
                </c:pt>
                <c:pt idx="5">
                  <c:v>37.5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'11'!$D$2</c:f>
              <c:strCache>
                <c:ptCount val="1"/>
                <c:pt idx="0">
                  <c:v>Середній</c:v>
                </c:pt>
              </c:strCache>
            </c:strRef>
          </c:tx>
          <c:spPr>
            <a:solidFill>
              <a:srgbClr val="FF9900"/>
            </a:solidFill>
          </c:spPr>
          <c:dLbls>
            <c:txPr>
              <a:bodyPr/>
              <a:lstStyle/>
              <a:p>
                <a:pPr lvl="0">
                  <a:defRPr b="0" i="0"/>
                </a:pPr>
                <a:endParaRPr lang="ru-RU"/>
              </a:p>
            </c:txPr>
            <c:showVal val="1"/>
          </c:dLbls>
          <c:cat>
            <c:strRef>
              <c:f>'11'!$A$3:$A$10</c:f>
              <c:strCache>
                <c:ptCount val="7"/>
                <c:pt idx="0">
                  <c:v>Українська мова</c:v>
                </c:pt>
                <c:pt idx="1">
                  <c:v>Математика</c:v>
                </c:pt>
                <c:pt idx="2">
                  <c:v>Історія України</c:v>
                </c:pt>
                <c:pt idx="3">
                  <c:v>Іноземна мова(англійська)</c:v>
                </c:pt>
                <c:pt idx="4">
                  <c:v>Біологія</c:v>
                </c:pt>
                <c:pt idx="5">
                  <c:v>Географія</c:v>
                </c:pt>
                <c:pt idx="6">
                  <c:v>Фізика</c:v>
                </c:pt>
              </c:strCache>
            </c:strRef>
          </c:cat>
          <c:val>
            <c:numRef>
              <c:f>'11'!$D$3:$D$10</c:f>
              <c:numCache>
                <c:formatCode>General</c:formatCode>
                <c:ptCount val="8"/>
                <c:pt idx="0">
                  <c:v>22.2</c:v>
                </c:pt>
                <c:pt idx="1">
                  <c:v>32</c:v>
                </c:pt>
                <c:pt idx="2">
                  <c:v>24.1</c:v>
                </c:pt>
                <c:pt idx="3">
                  <c:v>32.4</c:v>
                </c:pt>
                <c:pt idx="4">
                  <c:v>28.6</c:v>
                </c:pt>
                <c:pt idx="5">
                  <c:v>37.5</c:v>
                </c:pt>
                <c:pt idx="6">
                  <c:v>50</c:v>
                </c:pt>
              </c:numCache>
            </c:numRef>
          </c:val>
        </c:ser>
        <c:ser>
          <c:idx val="3"/>
          <c:order val="3"/>
          <c:tx>
            <c:strRef>
              <c:f>'11'!$E$2</c:f>
              <c:strCache>
                <c:ptCount val="1"/>
                <c:pt idx="0">
                  <c:v>Початковий</c:v>
                </c:pt>
              </c:strCache>
            </c:strRef>
          </c:tx>
          <c:spPr>
            <a:solidFill>
              <a:srgbClr val="109618"/>
            </a:solidFill>
          </c:spPr>
          <c:dLbls>
            <c:txPr>
              <a:bodyPr/>
              <a:lstStyle/>
              <a:p>
                <a:pPr lvl="0">
                  <a:defRPr b="0" i="0"/>
                </a:pPr>
                <a:endParaRPr lang="ru-RU"/>
              </a:p>
            </c:txPr>
            <c:showVal val="1"/>
          </c:dLbls>
          <c:cat>
            <c:strRef>
              <c:f>'11'!$A$3:$A$10</c:f>
              <c:strCache>
                <c:ptCount val="7"/>
                <c:pt idx="0">
                  <c:v>Українська мова</c:v>
                </c:pt>
                <c:pt idx="1">
                  <c:v>Математика</c:v>
                </c:pt>
                <c:pt idx="2">
                  <c:v>Історія України</c:v>
                </c:pt>
                <c:pt idx="3">
                  <c:v>Іноземна мова(англійська)</c:v>
                </c:pt>
                <c:pt idx="4">
                  <c:v>Біологія</c:v>
                </c:pt>
                <c:pt idx="5">
                  <c:v>Географія</c:v>
                </c:pt>
                <c:pt idx="6">
                  <c:v>Фізика</c:v>
                </c:pt>
              </c:strCache>
            </c:strRef>
          </c:cat>
          <c:val>
            <c:numRef>
              <c:f>'11'!$E$3:$E$10</c:f>
              <c:numCache>
                <c:formatCode>General</c:formatCode>
                <c:ptCount val="8"/>
                <c:pt idx="0">
                  <c:v>1.9000000000000001</c:v>
                </c:pt>
                <c:pt idx="1">
                  <c:v>8</c:v>
                </c:pt>
                <c:pt idx="2">
                  <c:v>0</c:v>
                </c:pt>
                <c:pt idx="3">
                  <c:v>8.2000000000000011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hape val="box"/>
        <c:axId val="69889408"/>
        <c:axId val="69895296"/>
        <c:axId val="0"/>
      </c:bar3DChart>
      <c:catAx>
        <c:axId val="69889408"/>
        <c:scaling>
          <c:orientation val="minMax"/>
        </c:scaling>
        <c:axPos val="b"/>
        <c:tickLblPos val="nextTo"/>
        <c:txPr>
          <a:bodyPr/>
          <a:lstStyle/>
          <a:p>
            <a:pPr lvl="0">
              <a:defRPr b="0"/>
            </a:pPr>
            <a:endParaRPr lang="ru-RU"/>
          </a:p>
        </c:txPr>
        <c:crossAx val="69895296"/>
        <c:crosses val="autoZero"/>
        <c:lblAlgn val="ctr"/>
        <c:lblOffset val="100"/>
      </c:catAx>
      <c:valAx>
        <c:axId val="69895296"/>
        <c:scaling>
          <c:orientation val="minMax"/>
        </c:scaling>
        <c:axPos val="l"/>
        <c:majorGridlines>
          <c:spPr>
            <a:ln>
              <a:solidFill>
                <a:srgbClr val="B7B7B7"/>
              </a:solidFill>
            </a:ln>
          </c:spPr>
        </c:majorGridlines>
        <c:numFmt formatCode="General" sourceLinked="1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/>
            </a:pPr>
            <a:endParaRPr lang="ru-RU"/>
          </a:p>
        </c:txPr>
        <c:crossAx val="6988940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Лист1!$A$51</c:f>
              <c:strCache>
                <c:ptCount val="1"/>
                <c:pt idx="0">
                  <c:v>Біологія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Лист1!$B$45:$G$45</c:f>
              <c:strCache>
                <c:ptCount val="6"/>
                <c:pt idx="0">
                  <c:v>Не склав</c:v>
                </c:pt>
                <c:pt idx="1">
                  <c:v>100-120</c:v>
                </c:pt>
                <c:pt idx="2">
                  <c:v>120-140</c:v>
                </c:pt>
                <c:pt idx="3">
                  <c:v>140-160</c:v>
                </c:pt>
                <c:pt idx="4">
                  <c:v>160-180</c:v>
                </c:pt>
                <c:pt idx="5">
                  <c:v>180-200</c:v>
                </c:pt>
              </c:strCache>
            </c:strRef>
          </c:cat>
          <c:val>
            <c:numRef>
              <c:f>Лист1!$B$51:$G$51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Лист1!$A$53</c:f>
              <c:strCache>
                <c:ptCount val="1"/>
                <c:pt idx="0">
                  <c:v>Фізика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Лист1!$B$45:$G$45</c:f>
              <c:strCache>
                <c:ptCount val="6"/>
                <c:pt idx="0">
                  <c:v>Не склав</c:v>
                </c:pt>
                <c:pt idx="1">
                  <c:v>100-120</c:v>
                </c:pt>
                <c:pt idx="2">
                  <c:v>120-140</c:v>
                </c:pt>
                <c:pt idx="3">
                  <c:v>140-160</c:v>
                </c:pt>
                <c:pt idx="4">
                  <c:v>160-180</c:v>
                </c:pt>
                <c:pt idx="5">
                  <c:v>180-200</c:v>
                </c:pt>
              </c:strCache>
            </c:strRef>
          </c:cat>
          <c:val>
            <c:numRef>
              <c:f>Лист1!$B$53:$G$53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Лист1!$A$52</c:f>
              <c:strCache>
                <c:ptCount val="1"/>
                <c:pt idx="0">
                  <c:v>Хімія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Лист1!$B$45:$G$45</c:f>
              <c:strCache>
                <c:ptCount val="6"/>
                <c:pt idx="0">
                  <c:v>Не склав</c:v>
                </c:pt>
                <c:pt idx="1">
                  <c:v>100-120</c:v>
                </c:pt>
                <c:pt idx="2">
                  <c:v>120-140</c:v>
                </c:pt>
                <c:pt idx="3">
                  <c:v>140-160</c:v>
                </c:pt>
                <c:pt idx="4">
                  <c:v>160-180</c:v>
                </c:pt>
                <c:pt idx="5">
                  <c:v>180-200</c:v>
                </c:pt>
              </c:strCache>
            </c:strRef>
          </c:cat>
          <c:val>
            <c:numRef>
              <c:f>Лист1!$B$52:$G$52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Лист1!$A$54</c:f>
              <c:strCache>
                <c:ptCount val="1"/>
                <c:pt idx="0">
                  <c:v>Нім.мова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Лист1!$B$45:$G$45</c:f>
              <c:strCache>
                <c:ptCount val="6"/>
                <c:pt idx="0">
                  <c:v>Не склав</c:v>
                </c:pt>
                <c:pt idx="1">
                  <c:v>100-120</c:v>
                </c:pt>
                <c:pt idx="2">
                  <c:v>120-140</c:v>
                </c:pt>
                <c:pt idx="3">
                  <c:v>140-160</c:v>
                </c:pt>
                <c:pt idx="4">
                  <c:v>160-180</c:v>
                </c:pt>
                <c:pt idx="5">
                  <c:v>180-200</c:v>
                </c:pt>
              </c:strCache>
            </c:strRef>
          </c:cat>
          <c:val>
            <c:numRef>
              <c:f>Лист1!$B$54:$G$54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lvl="0">
              <a:defRPr sz="1400" b="1">
                <a:solidFill>
                  <a:srgbClr val="000000"/>
                </a:solidFill>
                <a:latin typeface="Arial"/>
              </a:defRPr>
            </a:pPr>
            <a:r>
              <a:rPr lang="ru-RU" sz="2000" dirty="0" err="1"/>
              <a:t>Порівняльний</a:t>
            </a:r>
            <a:r>
              <a:rPr lang="ru-RU" sz="2000" dirty="0"/>
              <a:t> </a:t>
            </a:r>
            <a:r>
              <a:rPr lang="ru-RU" sz="2000" dirty="0" err="1"/>
              <a:t>аналіз</a:t>
            </a:r>
            <a:r>
              <a:rPr lang="ru-RU" sz="2000" dirty="0"/>
              <a:t>
</a:t>
            </a:r>
            <a:r>
              <a:rPr lang="ru-RU" sz="2000" dirty="0" err="1"/>
              <a:t>середніх</a:t>
            </a:r>
            <a:r>
              <a:rPr lang="ru-RU" sz="2000" dirty="0"/>
              <a:t> </a:t>
            </a:r>
            <a:r>
              <a:rPr lang="ru-RU" sz="2000" dirty="0" err="1"/>
              <a:t>балів</a:t>
            </a:r>
            <a:r>
              <a:rPr lang="ru-RU" sz="2000" dirty="0"/>
              <a:t> </a:t>
            </a:r>
            <a:r>
              <a:rPr lang="ru-RU" sz="2000" dirty="0" err="1"/>
              <a:t>річного</a:t>
            </a:r>
            <a:r>
              <a:rPr lang="ru-RU" sz="2000" dirty="0"/>
              <a:t> </a:t>
            </a:r>
            <a:r>
              <a:rPr lang="ru-RU" sz="2000" dirty="0" err="1"/>
              <a:t>оцінювання</a:t>
            </a:r>
            <a:r>
              <a:rPr lang="ru-RU" sz="2000" dirty="0"/>
              <a:t> та </a:t>
            </a:r>
            <a:r>
              <a:rPr lang="ru-RU" sz="2000" dirty="0" err="1"/>
              <a:t>державної</a:t>
            </a:r>
            <a:r>
              <a:rPr lang="ru-RU" sz="2000" dirty="0"/>
              <a:t> </a:t>
            </a:r>
            <a:r>
              <a:rPr lang="ru-RU" sz="2000" dirty="0" err="1"/>
              <a:t>підсумкової</a:t>
            </a:r>
            <a:r>
              <a:rPr lang="ru-RU" sz="2000" dirty="0"/>
              <a:t> </a:t>
            </a:r>
            <a:r>
              <a:rPr lang="ru-RU" sz="2000" dirty="0" err="1"/>
              <a:t>атестації</a:t>
            </a:r>
            <a:r>
              <a:rPr lang="ru-RU" sz="2000" dirty="0"/>
              <a:t>
</a:t>
            </a:r>
            <a:r>
              <a:rPr lang="ru-RU" sz="2000" dirty="0" err="1"/>
              <a:t>учнів</a:t>
            </a:r>
            <a:r>
              <a:rPr lang="ru-RU" sz="2000" dirty="0"/>
              <a:t> 11-х </a:t>
            </a:r>
            <a:r>
              <a:rPr lang="ru-RU" sz="2000" dirty="0" err="1"/>
              <a:t>класу</a:t>
            </a:r>
            <a:r>
              <a:rPr lang="ru-RU" sz="2000" dirty="0"/>
              <a:t> </a:t>
            </a:r>
            <a:r>
              <a:rPr lang="ru-RU" sz="2000" dirty="0" err="1"/>
              <a:t>Харківської</a:t>
            </a:r>
            <a:r>
              <a:rPr lang="ru-RU" sz="2000" dirty="0"/>
              <a:t> </a:t>
            </a:r>
            <a:r>
              <a:rPr lang="ru-RU" sz="2000" dirty="0" err="1"/>
              <a:t>гімназії</a:t>
            </a:r>
            <a:r>
              <a:rPr lang="ru-RU" sz="2000" dirty="0"/>
              <a:t> №12 </a:t>
            </a:r>
            <a:endParaRPr lang="ru-RU" sz="2000" dirty="0" smtClean="0"/>
          </a:p>
          <a:p>
            <a:pPr lvl="0">
              <a:defRPr sz="1400" b="1">
                <a:solidFill>
                  <a:srgbClr val="000000"/>
                </a:solidFill>
                <a:latin typeface="Arial"/>
              </a:defRPr>
            </a:pPr>
            <a:r>
              <a:rPr lang="ru-RU" sz="2000" dirty="0" smtClean="0"/>
              <a:t>у </a:t>
            </a:r>
            <a:r>
              <a:rPr lang="ru-RU" sz="2000" dirty="0"/>
              <a:t>2018/2019 </a:t>
            </a:r>
            <a:r>
              <a:rPr lang="ru-RU" sz="2000" dirty="0" err="1"/>
              <a:t>навчальному</a:t>
            </a:r>
            <a:r>
              <a:rPr lang="ru-RU" sz="2000" dirty="0"/>
              <a:t> </a:t>
            </a:r>
            <a:r>
              <a:rPr lang="ru-RU" sz="2000" dirty="0" err="1"/>
              <a:t>році</a:t>
            </a:r>
            <a:r>
              <a:rPr lang="ru-RU" dirty="0"/>
              <a:t>
</a:t>
            </a:r>
          </a:p>
        </c:rich>
      </c:tx>
      <c:layout>
        <c:manualLayout>
          <c:xMode val="edge"/>
          <c:yMode val="edge"/>
          <c:x val="0.12813166781642943"/>
          <c:y val="2.250335468316962E-3"/>
        </c:manualLayout>
      </c:layout>
    </c:title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'11'!$B$12:$B$13</c:f>
              <c:strCache>
                <c:ptCount val="1"/>
                <c:pt idx="0">
                  <c:v>Порівняння річної та ДПА ДПА</c:v>
                </c:pt>
              </c:strCache>
            </c:strRef>
          </c:tx>
          <c:spPr>
            <a:solidFill>
              <a:srgbClr val="3366CC"/>
            </a:solidFill>
          </c:spPr>
          <c:dLbls>
            <c:txPr>
              <a:bodyPr/>
              <a:lstStyle/>
              <a:p>
                <a:pPr lvl="0">
                  <a:defRPr b="0" i="0"/>
                </a:pPr>
                <a:endParaRPr lang="ru-RU"/>
              </a:p>
            </c:txPr>
            <c:showVal val="1"/>
          </c:dLbls>
          <c:cat>
            <c:strRef>
              <c:f>'11'!$A$14:$A$21</c:f>
              <c:strCache>
                <c:ptCount val="7"/>
                <c:pt idx="0">
                  <c:v>Українська мова</c:v>
                </c:pt>
                <c:pt idx="1">
                  <c:v>Математика</c:v>
                </c:pt>
                <c:pt idx="2">
                  <c:v>Історія України</c:v>
                </c:pt>
                <c:pt idx="3">
                  <c:v>Іноземна мова(англійська)</c:v>
                </c:pt>
                <c:pt idx="4">
                  <c:v>Біологія</c:v>
                </c:pt>
                <c:pt idx="5">
                  <c:v>Географія</c:v>
                </c:pt>
                <c:pt idx="6">
                  <c:v>Фізика</c:v>
                </c:pt>
              </c:strCache>
            </c:strRef>
          </c:cat>
          <c:val>
            <c:numRef>
              <c:f>'11'!$B$14:$B$21</c:f>
              <c:numCache>
                <c:formatCode>General</c:formatCode>
                <c:ptCount val="8"/>
                <c:pt idx="0">
                  <c:v>8.09</c:v>
                </c:pt>
                <c:pt idx="1">
                  <c:v>7.08</c:v>
                </c:pt>
                <c:pt idx="2">
                  <c:v>7.52</c:v>
                </c:pt>
                <c:pt idx="3">
                  <c:v>7.1099999999999985</c:v>
                </c:pt>
                <c:pt idx="4">
                  <c:v>8.43</c:v>
                </c:pt>
                <c:pt idx="5">
                  <c:v>7.38</c:v>
                </c:pt>
                <c:pt idx="6">
                  <c:v>8</c:v>
                </c:pt>
              </c:numCache>
            </c:numRef>
          </c:val>
        </c:ser>
        <c:ser>
          <c:idx val="1"/>
          <c:order val="1"/>
          <c:tx>
            <c:strRef>
              <c:f>'11'!$C$12:$C$13</c:f>
              <c:strCache>
                <c:ptCount val="1"/>
                <c:pt idx="0">
                  <c:v>Порівняння річної та ДПА Річна</c:v>
                </c:pt>
              </c:strCache>
            </c:strRef>
          </c:tx>
          <c:spPr>
            <a:solidFill>
              <a:srgbClr val="DC3912"/>
            </a:solidFill>
          </c:spPr>
          <c:dLbls>
            <c:txPr>
              <a:bodyPr/>
              <a:lstStyle/>
              <a:p>
                <a:pPr lvl="0">
                  <a:defRPr b="0" i="0"/>
                </a:pPr>
                <a:endParaRPr lang="ru-RU"/>
              </a:p>
            </c:txPr>
            <c:showVal val="1"/>
          </c:dLbls>
          <c:cat>
            <c:strRef>
              <c:f>'11'!$A$14:$A$21</c:f>
              <c:strCache>
                <c:ptCount val="7"/>
                <c:pt idx="0">
                  <c:v>Українська мова</c:v>
                </c:pt>
                <c:pt idx="1">
                  <c:v>Математика</c:v>
                </c:pt>
                <c:pt idx="2">
                  <c:v>Історія України</c:v>
                </c:pt>
                <c:pt idx="3">
                  <c:v>Іноземна мова(англійська)</c:v>
                </c:pt>
                <c:pt idx="4">
                  <c:v>Біологія</c:v>
                </c:pt>
                <c:pt idx="5">
                  <c:v>Географія</c:v>
                </c:pt>
                <c:pt idx="6">
                  <c:v>Фізика</c:v>
                </c:pt>
              </c:strCache>
            </c:strRef>
          </c:cat>
          <c:val>
            <c:numRef>
              <c:f>'11'!$C$14:$C$21</c:f>
              <c:numCache>
                <c:formatCode>General</c:formatCode>
                <c:ptCount val="8"/>
                <c:pt idx="0">
                  <c:v>7.09</c:v>
                </c:pt>
                <c:pt idx="1">
                  <c:v>7.68</c:v>
                </c:pt>
                <c:pt idx="2">
                  <c:v>7.14</c:v>
                </c:pt>
                <c:pt idx="3">
                  <c:v>7.8599999999999985</c:v>
                </c:pt>
                <c:pt idx="4">
                  <c:v>7.8599999999999985</c:v>
                </c:pt>
                <c:pt idx="5">
                  <c:v>7.88</c:v>
                </c:pt>
                <c:pt idx="6">
                  <c:v>8.5</c:v>
                </c:pt>
              </c:numCache>
            </c:numRef>
          </c:val>
        </c:ser>
        <c:shape val="box"/>
        <c:axId val="69921792"/>
        <c:axId val="69542656"/>
        <c:axId val="0"/>
      </c:bar3DChart>
      <c:catAx>
        <c:axId val="69921792"/>
        <c:scaling>
          <c:orientation val="minMax"/>
        </c:scaling>
        <c:axPos val="b"/>
        <c:tickLblPos val="nextTo"/>
        <c:txPr>
          <a:bodyPr/>
          <a:lstStyle/>
          <a:p>
            <a:pPr lvl="0">
              <a:defRPr b="0"/>
            </a:pPr>
            <a:endParaRPr lang="ru-RU"/>
          </a:p>
        </c:txPr>
        <c:crossAx val="69542656"/>
        <c:crosses val="autoZero"/>
        <c:lblAlgn val="ctr"/>
        <c:lblOffset val="100"/>
      </c:catAx>
      <c:valAx>
        <c:axId val="69542656"/>
        <c:scaling>
          <c:orientation val="minMax"/>
        </c:scaling>
        <c:axPos val="l"/>
        <c:majorGridlines>
          <c:spPr>
            <a:ln>
              <a:solidFill>
                <a:srgbClr val="B7B7B7"/>
              </a:solidFill>
            </a:ln>
          </c:spPr>
        </c:majorGridlines>
        <c:numFmt formatCode="General" sourceLinked="1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/>
            </a:pPr>
            <a:endParaRPr lang="ru-RU"/>
          </a:p>
        </c:txPr>
        <c:crossAx val="6992179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cat>
            <c:strRef>
              <c:f>Лист1!$A$2:$A$10</c:f>
              <c:strCache>
                <c:ptCount val="9"/>
                <c:pt idx="0">
                  <c:v>Укр.мова</c:v>
                </c:pt>
                <c:pt idx="1">
                  <c:v>Іст.України</c:v>
                </c:pt>
                <c:pt idx="2">
                  <c:v>Математика</c:v>
                </c:pt>
                <c:pt idx="3">
                  <c:v>Ін.мова</c:v>
                </c:pt>
                <c:pt idx="4">
                  <c:v>Географія</c:v>
                </c:pt>
                <c:pt idx="5">
                  <c:v>Біологія</c:v>
                </c:pt>
                <c:pt idx="6">
                  <c:v>Хімія</c:v>
                </c:pt>
                <c:pt idx="7">
                  <c:v>Фізика</c:v>
                </c:pt>
                <c:pt idx="8">
                  <c:v>Нім. Мова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7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Val val="1"/>
        </c:dLbls>
        <c:shape val="box"/>
        <c:axId val="69581056"/>
        <c:axId val="69595136"/>
        <c:axId val="0"/>
      </c:bar3DChart>
      <c:catAx>
        <c:axId val="69581056"/>
        <c:scaling>
          <c:orientation val="minMax"/>
        </c:scaling>
        <c:axPos val="l"/>
        <c:majorTickMark val="none"/>
        <c:tickLblPos val="nextTo"/>
        <c:crossAx val="69595136"/>
        <c:crosses val="autoZero"/>
        <c:auto val="1"/>
        <c:lblAlgn val="ctr"/>
        <c:lblOffset val="100"/>
      </c:catAx>
      <c:valAx>
        <c:axId val="69595136"/>
        <c:scaling>
          <c:orientation val="minMax"/>
        </c:scaling>
        <c:delete val="1"/>
        <c:axPos val="b"/>
        <c:numFmt formatCode="General" sourceLinked="1"/>
        <c:tickLblPos val="none"/>
        <c:crossAx val="69581056"/>
        <c:crosses val="autoZero"/>
        <c:crossBetween val="between"/>
      </c:valAx>
    </c:plotArea>
    <c:legend>
      <c:legendPos val="t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Лист1!$B$12</c:f>
              <c:strCache>
                <c:ptCount val="1"/>
                <c:pt idx="0">
                  <c:v>менше 120</c:v>
                </c:pt>
              </c:strCache>
            </c:strRef>
          </c:tx>
          <c:cat>
            <c:strRef>
              <c:f>Лист1!$A$13:$A$21</c:f>
              <c:strCache>
                <c:ptCount val="9"/>
                <c:pt idx="0">
                  <c:v>Укр.мова</c:v>
                </c:pt>
                <c:pt idx="1">
                  <c:v>Іст.України</c:v>
                </c:pt>
                <c:pt idx="2">
                  <c:v>Математика</c:v>
                </c:pt>
                <c:pt idx="3">
                  <c:v>Ін.мова</c:v>
                </c:pt>
                <c:pt idx="4">
                  <c:v>Географія</c:v>
                </c:pt>
                <c:pt idx="5">
                  <c:v>Біологія</c:v>
                </c:pt>
                <c:pt idx="6">
                  <c:v>Хімія</c:v>
                </c:pt>
                <c:pt idx="7">
                  <c:v>Фізика</c:v>
                </c:pt>
                <c:pt idx="8">
                  <c:v>Нім. Мова</c:v>
                </c:pt>
              </c:strCache>
            </c:strRef>
          </c:cat>
          <c:val>
            <c:numRef>
              <c:f>Лист1!$B$13:$B$21</c:f>
              <c:numCache>
                <c:formatCode>General</c:formatCode>
                <c:ptCount val="9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7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Лист1!$C$12</c:f>
              <c:strCache>
                <c:ptCount val="1"/>
                <c:pt idx="0">
                  <c:v>більше 180</c:v>
                </c:pt>
              </c:strCache>
            </c:strRef>
          </c:tx>
          <c:cat>
            <c:strRef>
              <c:f>Лист1!$A$13:$A$21</c:f>
              <c:strCache>
                <c:ptCount val="9"/>
                <c:pt idx="0">
                  <c:v>Укр.мова</c:v>
                </c:pt>
                <c:pt idx="1">
                  <c:v>Іст.України</c:v>
                </c:pt>
                <c:pt idx="2">
                  <c:v>Математика</c:v>
                </c:pt>
                <c:pt idx="3">
                  <c:v>Ін.мова</c:v>
                </c:pt>
                <c:pt idx="4">
                  <c:v>Географія</c:v>
                </c:pt>
                <c:pt idx="5">
                  <c:v>Біологія</c:v>
                </c:pt>
                <c:pt idx="6">
                  <c:v>Хімія</c:v>
                </c:pt>
                <c:pt idx="7">
                  <c:v>Фізика</c:v>
                </c:pt>
                <c:pt idx="8">
                  <c:v>Нім. Мова</c:v>
                </c:pt>
              </c:strCache>
            </c:strRef>
          </c:cat>
          <c:val>
            <c:numRef>
              <c:f>Лист1!$C$13:$C$21</c:f>
              <c:numCache>
                <c:formatCode>General</c:formatCode>
                <c:ptCount val="9"/>
                <c:pt idx="0">
                  <c:v>12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</c:ser>
        <c:dLbls>
          <c:showVal val="1"/>
        </c:dLbls>
        <c:shape val="box"/>
        <c:axId val="70731264"/>
        <c:axId val="70732800"/>
        <c:axId val="0"/>
      </c:bar3DChart>
      <c:catAx>
        <c:axId val="70731264"/>
        <c:scaling>
          <c:orientation val="minMax"/>
        </c:scaling>
        <c:axPos val="l"/>
        <c:majorTickMark val="none"/>
        <c:tickLblPos val="nextTo"/>
        <c:crossAx val="70732800"/>
        <c:crosses val="autoZero"/>
        <c:auto val="1"/>
        <c:lblAlgn val="ctr"/>
        <c:lblOffset val="100"/>
      </c:catAx>
      <c:valAx>
        <c:axId val="7073280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70731264"/>
        <c:crosses val="autoZero"/>
        <c:crossBetween val="between"/>
      </c:valAx>
    </c:plotArea>
    <c:legend>
      <c:legendPos val="t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Лист1!$A$46</c:f>
              <c:strCache>
                <c:ptCount val="1"/>
                <c:pt idx="0">
                  <c:v>Укр. Мова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Лист1!$B$45:$G$45</c:f>
              <c:strCache>
                <c:ptCount val="6"/>
                <c:pt idx="0">
                  <c:v>Не склав</c:v>
                </c:pt>
                <c:pt idx="1">
                  <c:v>100-120</c:v>
                </c:pt>
                <c:pt idx="2">
                  <c:v>120-140</c:v>
                </c:pt>
                <c:pt idx="3">
                  <c:v>140-160</c:v>
                </c:pt>
                <c:pt idx="4">
                  <c:v>160-180</c:v>
                </c:pt>
                <c:pt idx="5">
                  <c:v>180-200</c:v>
                </c:pt>
              </c:strCache>
            </c:strRef>
          </c:cat>
          <c:val>
            <c:numRef>
              <c:f>Лист1!$B$46:$G$46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11</c:v>
                </c:pt>
                <c:pt idx="3">
                  <c:v>14</c:v>
                </c:pt>
                <c:pt idx="4">
                  <c:v>14</c:v>
                </c:pt>
                <c:pt idx="5">
                  <c:v>12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Лист1!$A$47</c:f>
              <c:strCache>
                <c:ptCount val="1"/>
                <c:pt idx="0">
                  <c:v>Іст. Укр.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Лист1!$B$45:$G$45</c:f>
              <c:strCache>
                <c:ptCount val="6"/>
                <c:pt idx="0">
                  <c:v>Не склав</c:v>
                </c:pt>
                <c:pt idx="1">
                  <c:v>100-120</c:v>
                </c:pt>
                <c:pt idx="2">
                  <c:v>120-140</c:v>
                </c:pt>
                <c:pt idx="3">
                  <c:v>140-160</c:v>
                </c:pt>
                <c:pt idx="4">
                  <c:v>160-180</c:v>
                </c:pt>
                <c:pt idx="5">
                  <c:v>180-200</c:v>
                </c:pt>
              </c:strCache>
            </c:strRef>
          </c:cat>
          <c:val>
            <c:numRef>
              <c:f>Лист1!$B$47:$G$47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12</c:v>
                </c:pt>
                <c:pt idx="3">
                  <c:v>10</c:v>
                </c:pt>
                <c:pt idx="4">
                  <c:v>5</c:v>
                </c:pt>
                <c:pt idx="5">
                  <c:v>1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Лист1!$A$48</c:f>
              <c:strCache>
                <c:ptCount val="1"/>
                <c:pt idx="0">
                  <c:v>Математика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Лист1!$B$45:$G$45</c:f>
              <c:strCache>
                <c:ptCount val="6"/>
                <c:pt idx="0">
                  <c:v>Не склав</c:v>
                </c:pt>
                <c:pt idx="1">
                  <c:v>100-120</c:v>
                </c:pt>
                <c:pt idx="2">
                  <c:v>120-140</c:v>
                </c:pt>
                <c:pt idx="3">
                  <c:v>140-160</c:v>
                </c:pt>
                <c:pt idx="4">
                  <c:v>160-180</c:v>
                </c:pt>
                <c:pt idx="5">
                  <c:v>180-200</c:v>
                </c:pt>
              </c:strCache>
            </c:strRef>
          </c:cat>
          <c:val>
            <c:numRef>
              <c:f>Лист1!$B$48:$G$48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5</c:v>
                </c:pt>
                <c:pt idx="3">
                  <c:v>10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Лист1!$A$49</c:f>
              <c:strCache>
                <c:ptCount val="1"/>
                <c:pt idx="0">
                  <c:v>Ін. мова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Лист1!$B$45:$G$45</c:f>
              <c:strCache>
                <c:ptCount val="6"/>
                <c:pt idx="0">
                  <c:v>Не склав</c:v>
                </c:pt>
                <c:pt idx="1">
                  <c:v>100-120</c:v>
                </c:pt>
                <c:pt idx="2">
                  <c:v>120-140</c:v>
                </c:pt>
                <c:pt idx="3">
                  <c:v>140-160</c:v>
                </c:pt>
                <c:pt idx="4">
                  <c:v>160-180</c:v>
                </c:pt>
                <c:pt idx="5">
                  <c:v>180-200</c:v>
                </c:pt>
              </c:strCache>
            </c:strRef>
          </c:cat>
          <c:val>
            <c:numRef>
              <c:f>Лист1!$B$49:$G$49</c:f>
              <c:numCache>
                <c:formatCode>General</c:formatCode>
                <c:ptCount val="6"/>
                <c:pt idx="0">
                  <c:v>7</c:v>
                </c:pt>
                <c:pt idx="1">
                  <c:v>7</c:v>
                </c:pt>
                <c:pt idx="2">
                  <c:v>8</c:v>
                </c:pt>
                <c:pt idx="3">
                  <c:v>13</c:v>
                </c:pt>
                <c:pt idx="4">
                  <c:v>7</c:v>
                </c:pt>
                <c:pt idx="5">
                  <c:v>3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Лист1!$A$50</c:f>
              <c:strCache>
                <c:ptCount val="1"/>
                <c:pt idx="0">
                  <c:v>Географія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Лист1!$B$45:$G$45</c:f>
              <c:strCache>
                <c:ptCount val="6"/>
                <c:pt idx="0">
                  <c:v>Не склав</c:v>
                </c:pt>
                <c:pt idx="1">
                  <c:v>100-120</c:v>
                </c:pt>
                <c:pt idx="2">
                  <c:v>120-140</c:v>
                </c:pt>
                <c:pt idx="3">
                  <c:v>140-160</c:v>
                </c:pt>
                <c:pt idx="4">
                  <c:v>160-180</c:v>
                </c:pt>
                <c:pt idx="5">
                  <c:v>180-200</c:v>
                </c:pt>
              </c:strCache>
            </c:strRef>
          </c:cat>
          <c:val>
            <c:numRef>
              <c:f>Лист1!$B$50:$G$50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5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72F62-87FE-47F3-8731-CE3BDA8867F0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88E41-E5E0-4902-8F63-04DA46470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F4291-17A4-46E9-93FE-EF2350D550EA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D1E01-D296-42B1-8D65-D7C587802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E84C1-99F9-4629-8C29-7E77CC790A00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78C38-692F-46F0-B059-332CFDF45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0E381-E5CB-4116-902E-7EEBBC4C8DCB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112D-1198-4D1E-8E98-F4C0BEB2D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BA6BF-EB86-499F-9ACA-63540EA7C190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EACCE-AF78-4068-B166-0558FD005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2183A-12FF-4BDA-9990-9D93F7DD237E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97623-9D60-480E-99D7-C30F1342C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AA1F0-E394-4044-9DE7-05A0942C53B6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20FDD-23C3-4C71-9D9E-CBC10F2C9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19244-A62F-4D09-833F-E81D629D1D29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56AFB-248C-4A38-8D67-DDA5112C9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5C2C9-EA12-41CB-B005-AD44F15E6119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73691-AB9E-424B-9FF1-85CD4B473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5F234-AEDA-4EA6-A854-C9469EDD29AF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45528-3F27-481D-A294-7DBF8D253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915A-99A8-43A1-AE2E-F0D8CBB802E2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B3CDE-CF6E-46DE-B71B-0B04DFEA9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11294-2E16-4E16-84B3-068087902599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1C1FC-CE96-4DA2-B231-AC5BC7F35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C39E9-5C69-4EEB-AF7A-D30C524C3464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C7638-7CD2-465C-B897-9FDAC3E39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BD36C-4A88-4712-876C-389897058975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6AF2A-047F-4A91-812C-9A23F877E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FEB15-8F5B-419A-8153-AE0FA02E1939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FF0B0-7F45-4FA1-9291-0CDB6C5A0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DD251-5813-4C14-97D8-639D9B4C5D08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1E140-9DF1-46EF-B0A2-9B2BDFCDF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7776C-A10E-4A81-8CF4-F16DD1E73CC6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716CE-777B-4406-8BA9-DA0C05FCB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8848F-F801-4714-B448-F59E1D81C82B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BA41-D583-43A0-9775-AD2DF361E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DDACE-1CDC-4CD8-B0BE-AC37752B93F2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328B5-595C-42FB-9F4F-15BA3C20A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90A7A-2688-4578-94E4-06B9C57BDEAD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AA488-41DB-42A2-8B5A-BAED3DB0F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785B5-7568-4208-B779-67E40D63D294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7A35A-1DB3-43C8-A0CE-94112EB6F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8BB79-26D1-4BAD-85B6-5AC14955FE8F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055E4-D72F-4AE8-933F-5927AFA5F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AA73E2-D315-42B0-8AE8-10F734150898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C2365D-B4E4-46BA-B371-40E514235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31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A4D5D4-11A0-4EAC-B56B-7B4393639E35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1B9BA2-7241-4D19-93E4-D7B834807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3321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85" r:id="rId9"/>
    <p:sldLayoutId id="2147483676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1285875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Аналіз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результатів ЗНО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2018/2019 навчальний рік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/>
          </a:p>
        </p:txBody>
      </p:sp>
      <p:pic>
        <p:nvPicPr>
          <p:cNvPr id="41987" name="Picture 2" descr="Ð ÐµÐ·ÑÐ»ÑÑÐ°Ñ Ð¿Ð¾ÑÑÐºÑ Ð·Ð¾Ð±ÑÐ°Ð¶ÐµÐ½Ñ Ð·Ð° Ð·Ð°Ð¿Ð¸ÑÐ¾Ð¼ &quot;ÑÑÐ¿ÑÑÐ½ÑÑÑÑ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3027363"/>
            <a:ext cx="6191250" cy="38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3"/>
          <p:cNvPicPr>
            <a:picLocks noChangeAspect="1" noChangeArrowheads="1"/>
          </p:cNvPicPr>
          <p:nvPr/>
        </p:nvPicPr>
        <p:blipFill>
          <a:blip r:embed="rId2" cstate="print"/>
          <a:srcRect l="18750" t="33691" r="20313" b="47997"/>
          <a:stretch>
            <a:fillRect/>
          </a:stretch>
        </p:blipFill>
        <p:spPr bwMode="auto">
          <a:xfrm>
            <a:off x="928688" y="785813"/>
            <a:ext cx="7429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1071538" y="2857496"/>
          <a:ext cx="7643866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/>
          <p:cNvPicPr>
            <a:picLocks noChangeAspect="1" noChangeArrowheads="1"/>
          </p:cNvPicPr>
          <p:nvPr/>
        </p:nvPicPr>
        <p:blipFill>
          <a:blip r:embed="rId2" cstate="print"/>
          <a:srcRect l="19336" t="33691" r="20313" b="47998"/>
          <a:stretch>
            <a:fillRect/>
          </a:stretch>
        </p:blipFill>
        <p:spPr bwMode="auto">
          <a:xfrm>
            <a:off x="642938" y="571500"/>
            <a:ext cx="792956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857224" y="2786058"/>
          <a:ext cx="771530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3"/>
          <p:cNvPicPr>
            <a:picLocks noChangeAspect="1" noChangeArrowheads="1"/>
          </p:cNvPicPr>
          <p:nvPr/>
        </p:nvPicPr>
        <p:blipFill>
          <a:blip r:embed="rId2" cstate="print"/>
          <a:srcRect l="19336" t="32959" r="20898" b="47998"/>
          <a:stretch>
            <a:fillRect/>
          </a:stretch>
        </p:blipFill>
        <p:spPr bwMode="auto">
          <a:xfrm>
            <a:off x="857250" y="357188"/>
            <a:ext cx="78581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1142976" y="3143248"/>
          <a:ext cx="7286676" cy="3714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3"/>
          <p:cNvPicPr>
            <a:picLocks noChangeAspect="1" noChangeArrowheads="1"/>
          </p:cNvPicPr>
          <p:nvPr/>
        </p:nvPicPr>
        <p:blipFill>
          <a:blip r:embed="rId2" cstate="print"/>
          <a:srcRect l="19336" t="32959" r="20313" b="47437"/>
          <a:stretch>
            <a:fillRect/>
          </a:stretch>
        </p:blipFill>
        <p:spPr bwMode="auto">
          <a:xfrm>
            <a:off x="857250" y="500063"/>
            <a:ext cx="73580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1285852" y="3143248"/>
          <a:ext cx="6786610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32227" r="20313" b="47998"/>
          <a:stretch>
            <a:fillRect/>
          </a:stretch>
        </p:blipFill>
        <p:spPr bwMode="auto">
          <a:xfrm>
            <a:off x="500063" y="642938"/>
            <a:ext cx="8143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928662" y="3143248"/>
          <a:ext cx="7286676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 l="19336" t="31494" r="20898" b="49463"/>
          <a:stretch>
            <a:fillRect/>
          </a:stretch>
        </p:blipFill>
        <p:spPr bwMode="auto">
          <a:xfrm>
            <a:off x="571500" y="500063"/>
            <a:ext cx="792956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/>
          <p:nvPr/>
        </p:nvGraphicFramePr>
        <p:xfrm>
          <a:off x="2357422" y="3429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Розбіжність між</a:t>
            </a:r>
            <a:br>
              <a:rPr lang="uk-UA" b="1" dirty="0" smtClean="0"/>
            </a:br>
            <a:r>
              <a:rPr lang="uk-UA" b="1" dirty="0" smtClean="0"/>
              <a:t> Річним балом та ДПА</a:t>
            </a:r>
            <a:endParaRPr lang="uk-UA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29641" cy="4900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547"/>
                <a:gridCol w="2776547"/>
                <a:gridCol w="2776547"/>
              </a:tblGrid>
              <a:tr h="40838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uk-UA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uk-UA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</a:tr>
              <a:tr h="408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Українська мова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25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167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Історія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України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167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Іноземна мова (англійська)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8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Біологія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8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Географія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8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Фізика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47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4755" name="Picture 2"/>
          <p:cNvPicPr>
            <a:picLocks noChangeAspect="1" noChangeArrowheads="1"/>
          </p:cNvPicPr>
          <p:nvPr/>
        </p:nvPicPr>
        <p:blipFill>
          <a:blip r:embed="rId2" cstate="print"/>
          <a:srcRect l="21094" t="16846" r="3906" b="9911"/>
          <a:stretch>
            <a:fillRect/>
          </a:stretch>
        </p:blipFill>
        <p:spPr bwMode="auto">
          <a:xfrm>
            <a:off x="0" y="0"/>
            <a:ext cx="914400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313" y="3000375"/>
            <a:ext cx="8929687" cy="2143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57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2" cstate="print"/>
          <a:srcRect l="21094" t="10986" r="3906" b="157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3" y="3000375"/>
            <a:ext cx="8929687" cy="2143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68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2" cstate="print"/>
          <a:srcRect l="22852" t="11719" r="3906" b="208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214688"/>
            <a:ext cx="9144000" cy="214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0"/>
          <p:cNvGraphicFramePr/>
          <p:nvPr/>
        </p:nvGraphicFramePr>
        <p:xfrm>
          <a:off x="357158" y="357166"/>
          <a:ext cx="8501122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 l="21094" t="10986" r="3320" b="55322"/>
          <a:stretch>
            <a:fillRect/>
          </a:stretch>
        </p:blipFill>
        <p:spPr bwMode="auto">
          <a:xfrm>
            <a:off x="-42863" y="0"/>
            <a:ext cx="92154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 l="21094" t="10986" r="3906" b="57520"/>
          <a:stretch>
            <a:fillRect/>
          </a:stretch>
        </p:blipFill>
        <p:spPr bwMode="auto">
          <a:xfrm>
            <a:off x="0" y="3357563"/>
            <a:ext cx="91440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75" y="1928813"/>
            <a:ext cx="9001125" cy="214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88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8851" name="Picture 2"/>
          <p:cNvPicPr>
            <a:picLocks noChangeAspect="1" noChangeArrowheads="1"/>
          </p:cNvPicPr>
          <p:nvPr/>
        </p:nvPicPr>
        <p:blipFill>
          <a:blip r:embed="rId2" cstate="print"/>
          <a:srcRect l="21680" t="10986" r="3906" b="20898"/>
          <a:stretch>
            <a:fillRect/>
          </a:stretch>
        </p:blipFill>
        <p:spPr bwMode="auto">
          <a:xfrm>
            <a:off x="0" y="0"/>
            <a:ext cx="9072563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2357438"/>
            <a:ext cx="9001125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98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2" cstate="print"/>
          <a:srcRect l="21094" t="11719" r="3906" b="29688"/>
          <a:stretch>
            <a:fillRect/>
          </a:stretch>
        </p:blipFill>
        <p:spPr bwMode="auto">
          <a:xfrm>
            <a:off x="0" y="142875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3" y="2071688"/>
            <a:ext cx="8929687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08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0899" name="Picture 2"/>
          <p:cNvPicPr>
            <a:picLocks noChangeAspect="1" noChangeArrowheads="1"/>
          </p:cNvPicPr>
          <p:nvPr/>
        </p:nvPicPr>
        <p:blipFill>
          <a:blip r:embed="rId2" cstate="print"/>
          <a:srcRect l="21680" t="10986" r="4492" b="21629"/>
          <a:stretch>
            <a:fillRect/>
          </a:stretch>
        </p:blipFill>
        <p:spPr bwMode="auto">
          <a:xfrm>
            <a:off x="0" y="0"/>
            <a:ext cx="900112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75" y="2357438"/>
            <a:ext cx="8858250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2" cstate="print"/>
          <a:srcRect l="21680" t="11914" r="3906" b="10449"/>
          <a:stretch>
            <a:fillRect/>
          </a:stretch>
        </p:blipFill>
        <p:spPr bwMode="auto">
          <a:xfrm>
            <a:off x="0" y="0"/>
            <a:ext cx="9144000" cy="673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75" y="2928938"/>
            <a:ext cx="9001125" cy="357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29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2947" name="Picture 2"/>
          <p:cNvPicPr>
            <a:picLocks noChangeAspect="1" noChangeArrowheads="1"/>
          </p:cNvPicPr>
          <p:nvPr/>
        </p:nvPicPr>
        <p:blipFill>
          <a:blip r:embed="rId2" cstate="print"/>
          <a:srcRect l="21094" t="11719" r="3906" b="106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3" y="3000375"/>
            <a:ext cx="8929687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39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2" cstate="print"/>
          <a:srcRect l="21094" t="11719" r="3906" b="10645"/>
          <a:stretch>
            <a:fillRect/>
          </a:stretch>
        </p:blipFill>
        <p:spPr bwMode="auto">
          <a:xfrm>
            <a:off x="0" y="0"/>
            <a:ext cx="9144000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75" y="3000375"/>
            <a:ext cx="9001125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499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2" cstate="print"/>
          <a:srcRect l="21094" t="11719" r="3906" b="23828"/>
          <a:stretch>
            <a:fillRect/>
          </a:stretch>
        </p:blipFill>
        <p:spPr bwMode="auto">
          <a:xfrm>
            <a:off x="0" y="0"/>
            <a:ext cx="9144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3" y="2214563"/>
            <a:ext cx="8929687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60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 cstate="print"/>
          <a:srcRect l="21094" t="11719" r="3906" b="31883"/>
          <a:stretch>
            <a:fillRect/>
          </a:stretch>
        </p:blipFill>
        <p:spPr bwMode="auto">
          <a:xfrm>
            <a:off x="0" y="0"/>
            <a:ext cx="9001125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75" y="2643188"/>
            <a:ext cx="8858250" cy="357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704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2" cstate="print"/>
          <a:srcRect l="21094" t="11719" r="3906" b="17236"/>
          <a:stretch>
            <a:fillRect/>
          </a:stretch>
        </p:blipFill>
        <p:spPr bwMode="auto">
          <a:xfrm>
            <a:off x="0" y="0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3" y="2643188"/>
            <a:ext cx="8929687" cy="357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9"/>
          <p:cNvGraphicFramePr/>
          <p:nvPr/>
        </p:nvGraphicFramePr>
        <p:xfrm>
          <a:off x="428596" y="214291"/>
          <a:ext cx="8358246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80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2" cstate="print"/>
          <a:srcRect l="21680" t="11719" r="3906" b="17236"/>
          <a:stretch>
            <a:fillRect/>
          </a:stretch>
        </p:blipFill>
        <p:spPr bwMode="auto">
          <a:xfrm>
            <a:off x="0" y="0"/>
            <a:ext cx="9072563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75" y="2643188"/>
            <a:ext cx="9001125" cy="357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90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2" cstate="print"/>
          <a:srcRect l="21094" t="11719" r="3906" b="10645"/>
          <a:stretch>
            <a:fillRect/>
          </a:stretch>
        </p:blipFill>
        <p:spPr bwMode="auto">
          <a:xfrm>
            <a:off x="285750" y="0"/>
            <a:ext cx="8358188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625" y="2857500"/>
            <a:ext cx="8215313" cy="428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 l="21094" t="11719" r="3906" b="67041"/>
          <a:stretch>
            <a:fillRect/>
          </a:stretch>
        </p:blipFill>
        <p:spPr bwMode="auto">
          <a:xfrm>
            <a:off x="0" y="1571625"/>
            <a:ext cx="88582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7"/>
          <p:cNvGraphicFramePr>
            <a:graphicFrameLocks noGrp="1"/>
          </p:cNvGraphicFramePr>
          <p:nvPr>
            <p:ph idx="4294967295"/>
          </p:nvPr>
        </p:nvGraphicFramePr>
        <p:xfrm>
          <a:off x="357158" y="928670"/>
          <a:ext cx="8358246" cy="5414041"/>
        </p:xfrm>
        <a:graphic>
          <a:graphicData uri="http://schemas.openxmlformats.org/drawingml/2006/table">
            <a:tbl>
              <a:tblPr/>
              <a:tblGrid>
                <a:gridCol w="1071570"/>
                <a:gridCol w="1214446"/>
                <a:gridCol w="1571636"/>
                <a:gridCol w="1071570"/>
                <a:gridCol w="1143008"/>
                <a:gridCol w="1214446"/>
                <a:gridCol w="1071570"/>
              </a:tblGrid>
              <a:tr h="5857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Рейт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. місце район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Рейт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. місце Харків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ЗЗСО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Рейт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. бал</a:t>
                      </a:r>
                    </a:p>
                  </a:txBody>
                  <a:tcPr marL="95250" marR="95250" marT="19050" marB="190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Бал ЗНО</a:t>
                      </a:r>
                    </a:p>
                  </a:txBody>
                  <a:tcPr marL="95250" marR="95250" marT="19050" marB="190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Учнів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 / </a:t>
                      </a:r>
                      <a:r>
                        <a:rPr kumimoji="0" 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тестів</a:t>
                      </a:r>
                      <a:endParaRPr kumimoji="0" lang="ru-RU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0" marR="95250" marT="19050" marB="190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Склав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(%)</a:t>
                      </a:r>
                    </a:p>
                  </a:txBody>
                  <a:tcPr marL="95250" marR="95250" marT="19050" marB="190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4292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uk-UA" sz="2000" b="1" kern="1200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2000" b="1" kern="1200" dirty="0" smtClean="0">
                        <a:solidFill>
                          <a:srgbClr val="6666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uk-UA" sz="2000" b="1" kern="1200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  <a:endParaRPr lang="ru-RU" sz="2000" b="1" kern="1200" dirty="0" smtClean="0">
                        <a:solidFill>
                          <a:srgbClr val="6666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1" kern="1200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ХСШ №66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666666"/>
                          </a:solidFill>
                        </a:rPr>
                        <a:t>131.1</a:t>
                      </a:r>
                      <a:endParaRPr lang="ru-RU" sz="2000" dirty="0">
                        <a:solidFill>
                          <a:srgbClr val="666666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152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28/91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248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uk-UA" sz="2000" b="1" kern="1200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000" b="1" kern="1200" dirty="0" smtClean="0">
                        <a:solidFill>
                          <a:srgbClr val="6666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uk-UA" sz="2000" b="1" kern="1200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  <a:endParaRPr lang="ru-RU" sz="2000" b="1" kern="1200" dirty="0" smtClean="0">
                        <a:solidFill>
                          <a:srgbClr val="6666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1" kern="1200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ХГ №34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rgbClr val="666666"/>
                          </a:solidFill>
                        </a:rPr>
                        <a:t>130.7</a:t>
                      </a:r>
                      <a:endParaRPr lang="ru-RU" sz="2000">
                        <a:solidFill>
                          <a:srgbClr val="666666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151.6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26/90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7816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uk-UA" sz="2000" b="1" kern="1200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2000" b="1" kern="1200" dirty="0" smtClean="0">
                        <a:solidFill>
                          <a:srgbClr val="6666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uk-UA" sz="2000" b="1" kern="1200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  <a:endParaRPr lang="ru-RU" sz="2000" b="1" kern="1200" dirty="0" smtClean="0">
                        <a:solidFill>
                          <a:srgbClr val="6666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1" kern="1200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ХЗОШ №53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rgbClr val="666666"/>
                          </a:solidFill>
                        </a:rPr>
                        <a:t>124.4</a:t>
                      </a:r>
                      <a:endParaRPr lang="ru-RU" sz="2000">
                        <a:solidFill>
                          <a:srgbClr val="666666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141.4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59/221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uk-UA" sz="2000" b="1" kern="1200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2000" b="1" kern="1200" dirty="0" smtClean="0">
                        <a:solidFill>
                          <a:srgbClr val="6666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uk-UA" sz="2000" b="1" kern="1200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  <a:endParaRPr lang="ru-RU" sz="2000" b="1" kern="1200" dirty="0" smtClean="0">
                        <a:solidFill>
                          <a:srgbClr val="6666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1" kern="1200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ХВ(З)Ш№3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666666"/>
                          </a:solidFill>
                        </a:rPr>
                        <a:t>124</a:t>
                      </a:r>
                      <a:endParaRPr lang="ru-RU" sz="2000" dirty="0">
                        <a:solidFill>
                          <a:srgbClr val="666666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144.8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15/50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41053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uk-UA" sz="2000" b="1" kern="1200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2000" b="1" kern="1200" dirty="0" smtClean="0">
                        <a:solidFill>
                          <a:srgbClr val="6666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uk-UA" sz="2000" b="1" kern="1200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  <a:endParaRPr lang="ru-RU" sz="2000" b="1" kern="1200" dirty="0" smtClean="0">
                        <a:solidFill>
                          <a:srgbClr val="6666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1" kern="1200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ХГ №12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666666"/>
                          </a:solidFill>
                        </a:rPr>
                        <a:t>122.7</a:t>
                      </a:r>
                      <a:endParaRPr lang="ru-RU" sz="2000" dirty="0">
                        <a:solidFill>
                          <a:srgbClr val="666666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54/197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uk-UA" sz="2000" b="1" kern="1200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2000" b="1" kern="1200" dirty="0" smtClean="0">
                        <a:solidFill>
                          <a:srgbClr val="6666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uk-UA" sz="2000" b="1" kern="1200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ru-RU" sz="2000" b="1" kern="1200" dirty="0" smtClean="0">
                        <a:solidFill>
                          <a:srgbClr val="6666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1" kern="1200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ХЗОШ №35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666666"/>
                          </a:solidFill>
                        </a:rPr>
                        <a:t>121.2</a:t>
                      </a:r>
                      <a:endParaRPr lang="ru-RU" sz="2000" dirty="0">
                        <a:solidFill>
                          <a:srgbClr val="666666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140.1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32/113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3909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uk-UA" sz="2000" b="1" kern="1200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2000" b="1" kern="1200" dirty="0" smtClean="0">
                        <a:solidFill>
                          <a:srgbClr val="6666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uk-UA" sz="2000" b="1" kern="1200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  <a:endParaRPr lang="ru-RU" sz="2000" b="1" kern="1200" dirty="0" smtClean="0">
                        <a:solidFill>
                          <a:srgbClr val="6666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1" kern="1200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ХЗОШ №10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666666"/>
                          </a:solidFill>
                        </a:rPr>
                        <a:t>116.9</a:t>
                      </a:r>
                      <a:endParaRPr lang="ru-RU" sz="2000" dirty="0">
                        <a:solidFill>
                          <a:srgbClr val="666666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135.4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32/104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3909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uk-UA" sz="2000" b="1" kern="1200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2000" b="1" kern="1200" dirty="0" smtClean="0">
                        <a:solidFill>
                          <a:srgbClr val="6666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uk-UA" sz="2000" b="1" kern="1200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129</a:t>
                      </a:r>
                      <a:endParaRPr lang="ru-RU" sz="2000" b="1" kern="1200" dirty="0" smtClean="0">
                        <a:solidFill>
                          <a:srgbClr val="6666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1" kern="1200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ХЗОШ №120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666666"/>
                          </a:solidFill>
                        </a:rPr>
                        <a:t>116.8</a:t>
                      </a:r>
                      <a:endParaRPr lang="ru-RU" sz="2000" dirty="0">
                        <a:solidFill>
                          <a:srgbClr val="666666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136.4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15/49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3909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uk-UA" sz="2000" b="1" kern="1200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2000" b="1" kern="1200" dirty="0" smtClean="0">
                        <a:solidFill>
                          <a:srgbClr val="6666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uk-UA" sz="2000" b="1" kern="1200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  <a:endParaRPr lang="ru-RU" sz="2000" b="1" kern="1200" dirty="0" smtClean="0">
                        <a:solidFill>
                          <a:srgbClr val="6666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1" kern="1200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ХЗОШ №7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666666"/>
                          </a:solidFill>
                        </a:rPr>
                        <a:t>114.5</a:t>
                      </a:r>
                      <a:endParaRPr lang="ru-RU" sz="2000" dirty="0">
                        <a:solidFill>
                          <a:srgbClr val="666666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133.6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16/52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2495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uk-UA" sz="2000" b="1" kern="1200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2000" b="1" kern="1200" dirty="0" smtClean="0">
                        <a:solidFill>
                          <a:srgbClr val="6666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uk-UA" sz="2000" b="1" kern="1200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155</a:t>
                      </a:r>
                      <a:endParaRPr lang="ru-RU" sz="2000" b="1" kern="1200" dirty="0" smtClean="0">
                        <a:solidFill>
                          <a:srgbClr val="6666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1" kern="1200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ХЗОШ №48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666666"/>
                          </a:solidFill>
                        </a:rPr>
                        <a:t>111.1</a:t>
                      </a:r>
                      <a:endParaRPr lang="ru-RU" sz="2000" dirty="0">
                        <a:solidFill>
                          <a:srgbClr val="666666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129.7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14/51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2495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uk-UA" sz="2000" b="1" kern="1200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2000" b="1" kern="1200" dirty="0" smtClean="0">
                        <a:solidFill>
                          <a:srgbClr val="6666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uk-UA" sz="2000" b="1" kern="1200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161</a:t>
                      </a:r>
                      <a:endParaRPr lang="ru-RU" sz="2000" b="1" kern="1200" dirty="0" smtClean="0">
                        <a:solidFill>
                          <a:srgbClr val="6666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1" kern="1200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Альтернатива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666666"/>
                          </a:solidFill>
                        </a:rPr>
                        <a:t>109.6</a:t>
                      </a:r>
                      <a:endParaRPr lang="ru-RU" sz="2000" dirty="0">
                        <a:solidFill>
                          <a:srgbClr val="666666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126.1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49/146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2495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uk-UA" sz="2000" b="1" kern="1200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2000" b="1" kern="1200" dirty="0" smtClean="0">
                        <a:solidFill>
                          <a:srgbClr val="6666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uk-UA" sz="2000" b="1" kern="1200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181</a:t>
                      </a:r>
                      <a:endParaRPr lang="ru-RU" sz="2000" b="1" kern="1200" dirty="0" smtClean="0">
                        <a:solidFill>
                          <a:srgbClr val="6666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1" kern="1200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ХЗОШ №41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rgbClr val="666666"/>
                          </a:solidFill>
                        </a:rPr>
                        <a:t>102.1</a:t>
                      </a:r>
                      <a:endParaRPr lang="ru-RU" sz="2000">
                        <a:solidFill>
                          <a:srgbClr val="666666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119.4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11/37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Рейтинг </a:t>
            </a:r>
            <a:r>
              <a:rPr lang="ru-RU" sz="2200" dirty="0" err="1" smtClean="0"/>
              <a:t>шкіл</a:t>
            </a:r>
            <a:r>
              <a:rPr lang="ru-RU" sz="2200" dirty="0" smtClean="0"/>
              <a:t>, </a:t>
            </a:r>
            <a:r>
              <a:rPr lang="ru-RU" sz="2200" dirty="0" err="1" smtClean="0"/>
              <a:t>складений</a:t>
            </a:r>
            <a:r>
              <a:rPr lang="ru-RU" sz="2200" dirty="0" smtClean="0"/>
              <a:t> </a:t>
            </a:r>
            <a:r>
              <a:rPr lang="ru-RU" sz="2200" dirty="0" err="1" smtClean="0"/>
              <a:t>інформаційним</a:t>
            </a:r>
            <a:r>
              <a:rPr lang="ru-RU" sz="2200" dirty="0" smtClean="0"/>
              <a:t> </a:t>
            </a:r>
            <a:r>
              <a:rPr lang="ru-RU" sz="2200" dirty="0" err="1" smtClean="0"/>
              <a:t>освітнім</a:t>
            </a:r>
            <a:r>
              <a:rPr lang="ru-RU" sz="2200" dirty="0" smtClean="0"/>
              <a:t> ресурсом «</a:t>
            </a:r>
            <a:r>
              <a:rPr lang="ru-RU" sz="2200" dirty="0" err="1" smtClean="0"/>
              <a:t>Освіта</a:t>
            </a:r>
            <a:r>
              <a:rPr lang="ru-RU" sz="2200" dirty="0" smtClean="0"/>
              <a:t>.</a:t>
            </a:r>
            <a:r>
              <a:rPr lang="en-US" sz="2200" dirty="0" err="1" smtClean="0"/>
              <a:t>ua</a:t>
            </a:r>
            <a:r>
              <a:rPr lang="en-US" sz="2200" dirty="0" smtClean="0"/>
              <a:t>»</a:t>
            </a: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ru-RU" sz="2200" dirty="0" smtClean="0"/>
              <a:t>за </a:t>
            </a:r>
            <a:r>
              <a:rPr lang="ru-RU" sz="2200" dirty="0" err="1" smtClean="0"/>
              <a:t>підсумками</a:t>
            </a:r>
            <a:r>
              <a:rPr lang="ru-RU" sz="2200" dirty="0" smtClean="0"/>
              <a:t> ЗНО 2019 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4"/>
          <p:cNvSpPr>
            <a:spLocks noGrp="1"/>
          </p:cNvSpPr>
          <p:nvPr>
            <p:ph type="title"/>
          </p:nvPr>
        </p:nvSpPr>
        <p:spPr>
          <a:xfrm>
            <a:off x="1911350" y="762000"/>
            <a:ext cx="6262688" cy="35226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17411" name="Текст 5"/>
          <p:cNvSpPr>
            <a:spLocks noGrp="1"/>
          </p:cNvSpPr>
          <p:nvPr>
            <p:ph type="body" idx="1"/>
          </p:nvPr>
        </p:nvSpPr>
        <p:spPr>
          <a:xfrm>
            <a:off x="1214438" y="5286375"/>
            <a:ext cx="6556375" cy="941388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 </a:t>
            </a:r>
            <a:r>
              <a:rPr lang="uk-UA" sz="6000" b="1" i="1" dirty="0" smtClean="0">
                <a:solidFill>
                  <a:srgbClr val="FF0000"/>
                </a:solidFill>
              </a:rPr>
              <a:t>ДЯКУЮ ЗА УВАГУ!</a:t>
            </a:r>
            <a:endParaRPr lang="ru-RU" sz="6000" b="1" i="1" dirty="0" smtClean="0">
              <a:solidFill>
                <a:srgbClr val="FF0000"/>
              </a:solidFill>
            </a:endParaRPr>
          </a:p>
        </p:txBody>
      </p:sp>
      <p:pic>
        <p:nvPicPr>
          <p:cNvPr id="91139" name="Содержимое 3" descr="http://cs622218.vk.me/v622218157/2b135/s7AJ9FoQ4v8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773113"/>
            <a:ext cx="7731125" cy="429895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Объект 2"/>
          <p:cNvSpPr>
            <a:spLocks noGrp="1"/>
          </p:cNvSpPr>
          <p:nvPr>
            <p:ph idx="1"/>
          </p:nvPr>
        </p:nvSpPr>
        <p:spPr>
          <a:xfrm>
            <a:off x="1331913" y="2565400"/>
            <a:ext cx="6381750" cy="1112838"/>
          </a:xfrm>
        </p:spPr>
        <p:txBody>
          <a:bodyPr/>
          <a:lstStyle/>
          <a:p>
            <a:pPr marL="44450" indent="0" algn="ctr">
              <a:buFont typeface="Wingdings 2" pitchFamily="18" charset="2"/>
              <a:buNone/>
            </a:pPr>
            <a:r>
              <a:rPr lang="uk-UA" sz="4800" b="1" smtClean="0">
                <a:latin typeface="Times New Roman" pitchFamily="18" charset="0"/>
                <a:cs typeface="Times New Roman" pitchFamily="18" charset="0"/>
              </a:rPr>
              <a:t>УСПІХІВ У РОБОТІ!</a:t>
            </a:r>
            <a:endParaRPr lang="ru-RU" sz="48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214313"/>
          <a:ext cx="8958643" cy="6700946"/>
        </p:xfrm>
        <a:graphic>
          <a:graphicData uri="http://schemas.openxmlformats.org/drawingml/2006/table">
            <a:tbl>
              <a:tblPr/>
              <a:tblGrid>
                <a:gridCol w="1501254"/>
                <a:gridCol w="1091821"/>
                <a:gridCol w="1091821"/>
                <a:gridCol w="1091821"/>
                <a:gridCol w="1091821"/>
                <a:gridCol w="1091821"/>
                <a:gridCol w="906463"/>
                <a:gridCol w="1091821"/>
              </a:tblGrid>
              <a:tr h="713438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Участь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Не склав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100-120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120-140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140-160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160-180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180-200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823">
                <a:tc>
                  <a:txBody>
                    <a:bodyPr/>
                    <a:lstStyle/>
                    <a:p>
                      <a:pPr algn="l" fontAlgn="b"/>
                      <a:r>
                        <a:rPr lang="uk-UA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Укр. Мова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438">
                <a:tc>
                  <a:txBody>
                    <a:bodyPr/>
                    <a:lstStyle/>
                    <a:p>
                      <a:pPr algn="l" fontAlgn="b"/>
                      <a:r>
                        <a:rPr lang="uk-UA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Іст. Укр.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823">
                <a:tc>
                  <a:txBody>
                    <a:bodyPr/>
                    <a:lstStyle/>
                    <a:p>
                      <a:pPr algn="l" fontAlgn="b"/>
                      <a:r>
                        <a:rPr lang="uk-UA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Математика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438">
                <a:tc>
                  <a:txBody>
                    <a:bodyPr/>
                    <a:lstStyle/>
                    <a:p>
                      <a:pPr algn="l" fontAlgn="b"/>
                      <a:r>
                        <a:rPr lang="uk-UA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Ін. мова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438">
                <a:tc>
                  <a:txBody>
                    <a:bodyPr/>
                    <a:lstStyle/>
                    <a:p>
                      <a:pPr algn="l" fontAlgn="b"/>
                      <a:r>
                        <a:rPr lang="uk-UA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Географія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438">
                <a:tc>
                  <a:txBody>
                    <a:bodyPr/>
                    <a:lstStyle/>
                    <a:p>
                      <a:pPr algn="l" fontAlgn="b"/>
                      <a:r>
                        <a:rPr lang="uk-UA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Біологія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438">
                <a:tc>
                  <a:txBody>
                    <a:bodyPr/>
                    <a:lstStyle/>
                    <a:p>
                      <a:pPr algn="l" fontAlgn="b"/>
                      <a:r>
                        <a:rPr lang="uk-UA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Хімія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438">
                <a:tc>
                  <a:txBody>
                    <a:bodyPr/>
                    <a:lstStyle/>
                    <a:p>
                      <a:pPr algn="l" fontAlgn="b"/>
                      <a:r>
                        <a:rPr lang="uk-UA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Фізика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Кількість учнів, що отримали позначку </a:t>
            </a:r>
            <a:r>
              <a:rPr lang="uk-UA" dirty="0" err="1" smtClean="0"/>
              <a:t>“не</a:t>
            </a:r>
            <a:r>
              <a:rPr lang="uk-UA" dirty="0" smtClean="0"/>
              <a:t> </a:t>
            </a:r>
            <a:r>
              <a:rPr lang="uk-UA" dirty="0" err="1" smtClean="0"/>
              <a:t>склав”</a:t>
            </a:r>
            <a:endParaRPr lang="uk-UA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714348" y="2057400"/>
          <a:ext cx="7786742" cy="444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Кількість учнів, що отримали бали менше 120 і більше 160</a:t>
            </a:r>
            <a:endParaRPr lang="uk-UA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28596" y="1571612"/>
          <a:ext cx="8143932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/>
          <p:cNvPicPr>
            <a:picLocks noChangeAspect="1" noChangeArrowheads="1"/>
          </p:cNvPicPr>
          <p:nvPr/>
        </p:nvPicPr>
        <p:blipFill>
          <a:blip r:embed="rId2" cstate="print"/>
          <a:srcRect l="18016" t="31332" r="20103" b="48106"/>
          <a:stretch>
            <a:fillRect/>
          </a:stretch>
        </p:blipFill>
        <p:spPr bwMode="auto">
          <a:xfrm>
            <a:off x="428625" y="0"/>
            <a:ext cx="83312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714348" y="2143116"/>
          <a:ext cx="750099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5538" name="Picture 3"/>
          <p:cNvPicPr>
            <a:picLocks noChangeAspect="1" noChangeArrowheads="1"/>
          </p:cNvPicPr>
          <p:nvPr/>
        </p:nvPicPr>
        <p:blipFill>
          <a:blip r:embed="rId2" cstate="print"/>
          <a:srcRect l="18750" t="30762" r="19727" b="47266"/>
          <a:stretch>
            <a:fillRect/>
          </a:stretch>
        </p:blipFill>
        <p:spPr bwMode="auto">
          <a:xfrm>
            <a:off x="214313" y="285750"/>
            <a:ext cx="8037512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928662" y="2714620"/>
          <a:ext cx="7572428" cy="3314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2" cstate="print"/>
          <a:srcRect l="19336" t="32227" r="20313" b="47266"/>
          <a:stretch>
            <a:fillRect/>
          </a:stretch>
        </p:blipFill>
        <p:spPr bwMode="auto">
          <a:xfrm>
            <a:off x="785813" y="214313"/>
            <a:ext cx="73580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857224" y="2500306"/>
          <a:ext cx="7572428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287</Words>
  <Application>Microsoft Office PowerPoint</Application>
  <PresentationFormat>Экран (4:3)</PresentationFormat>
  <Paragraphs>196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Тема Office</vt:lpstr>
      <vt:lpstr>Поток</vt:lpstr>
      <vt:lpstr>Аналіз результатів ЗНО 2018/2019 навчальний рік</vt:lpstr>
      <vt:lpstr>Слайд 2</vt:lpstr>
      <vt:lpstr>Слайд 3</vt:lpstr>
      <vt:lpstr>Слайд 4</vt:lpstr>
      <vt:lpstr>Кількість учнів, що отримали позначку “не склав”</vt:lpstr>
      <vt:lpstr>Кількість учнів, що отримали бали менше 120 і більше 160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Розбіжність між  Річним балом та ДПА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Рейтинг шкіл, складений інформаційним освітнім ресурсом «Освіта.ua» за підсумками ЗНО 2019 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mega_bass</cp:lastModifiedBy>
  <cp:revision>71</cp:revision>
  <dcterms:created xsi:type="dcterms:W3CDTF">2018-08-25T13:40:44Z</dcterms:created>
  <dcterms:modified xsi:type="dcterms:W3CDTF">2019-11-05T16:21:31Z</dcterms:modified>
</cp:coreProperties>
</file>